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23" r:id="rId2"/>
    <p:sldId id="270" r:id="rId3"/>
    <p:sldId id="324" r:id="rId4"/>
    <p:sldId id="325" r:id="rId5"/>
    <p:sldId id="366" r:id="rId6"/>
    <p:sldId id="367" r:id="rId7"/>
    <p:sldId id="368" r:id="rId8"/>
    <p:sldId id="351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7" userDrawn="1">
          <p15:clr>
            <a:srgbClr val="A4A3A4"/>
          </p15:clr>
        </p15:guide>
        <p15:guide id="2" pos="2525" userDrawn="1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orient="horz" pos="3634" userDrawn="1">
          <p15:clr>
            <a:srgbClr val="A4A3A4"/>
          </p15:clr>
        </p15:guide>
        <p15:guide id="5" pos="5019" userDrawn="1">
          <p15:clr>
            <a:srgbClr val="A4A3A4"/>
          </p15:clr>
        </p15:guide>
        <p15:guide id="6" orient="horz" pos="607">
          <p15:clr>
            <a:srgbClr val="A4A3A4"/>
          </p15:clr>
        </p15:guide>
        <p15:guide id="7" orient="horz" pos="4083">
          <p15:clr>
            <a:srgbClr val="A4A3A4"/>
          </p15:clr>
        </p15:guide>
        <p15:guide id="8" pos="438">
          <p15:clr>
            <a:srgbClr val="A4A3A4"/>
          </p15:clr>
        </p15:guide>
        <p15:guide id="9" pos="7074">
          <p15:clr>
            <a:srgbClr val="A4A3A4"/>
          </p15:clr>
        </p15:guide>
        <p15:guide id="10" pos="47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24"/>
    <a:srgbClr val="336699"/>
    <a:srgbClr val="2976D9"/>
    <a:srgbClr val="3366CC"/>
    <a:srgbClr val="0000CC"/>
    <a:srgbClr val="006699"/>
    <a:srgbClr val="FFFFFF"/>
    <a:srgbClr val="0099C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660" y="40"/>
      </p:cViewPr>
      <p:guideLst>
        <p:guide orient="horz" pos="2727"/>
        <p:guide pos="2525"/>
        <p:guide pos="7219"/>
        <p:guide orient="horz" pos="3634"/>
        <p:guide pos="5019"/>
        <p:guide orient="horz" pos="607"/>
        <p:guide orient="horz" pos="4083"/>
        <p:guide pos="438"/>
        <p:guide pos="7074"/>
        <p:guide pos="47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0CA2F-F99D-4B5E-834E-E4D8232EC9E8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72C08-256D-4402-B017-473A929121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93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2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4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0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8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07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0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2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2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45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90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36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628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A20584-7125-4D68-9411-757C34AF6B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37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78BE2-D779-434C-8FE5-7AAA7C647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548" y="0"/>
            <a:ext cx="12191999" cy="3428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53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">
            <a:extLst>
              <a:ext uri="{FF2B5EF4-FFF2-40B4-BE49-F238E27FC236}">
                <a16:creationId xmlns:a16="http://schemas.microsoft.com/office/drawing/2014/main" id="{3F7F6F75-6550-4862-8B1C-E5E64279C272}"/>
              </a:ext>
            </a:extLst>
          </p:cNvPr>
          <p:cNvSpPr>
            <a:spLocks/>
          </p:cNvSpPr>
          <p:nvPr userDrawn="1"/>
        </p:nvSpPr>
        <p:spPr bwMode="auto">
          <a:xfrm>
            <a:off x="11537433" y="333486"/>
            <a:ext cx="432898" cy="431218"/>
          </a:xfrm>
          <a:custGeom>
            <a:avLst/>
            <a:gdLst>
              <a:gd name="T0" fmla="*/ 162 w 324"/>
              <a:gd name="T1" fmla="*/ 0 h 323"/>
              <a:gd name="T2" fmla="*/ 48 w 324"/>
              <a:gd name="T3" fmla="*/ 47 h 323"/>
              <a:gd name="T4" fmla="*/ 0 w 324"/>
              <a:gd name="T5" fmla="*/ 162 h 323"/>
              <a:gd name="T6" fmla="*/ 162 w 324"/>
              <a:gd name="T7" fmla="*/ 323 h 323"/>
              <a:gd name="T8" fmla="*/ 324 w 324"/>
              <a:gd name="T9" fmla="*/ 162 h 323"/>
              <a:gd name="T10" fmla="*/ 276 w 324"/>
              <a:gd name="T11" fmla="*/ 47 h 323"/>
              <a:gd name="T12" fmla="*/ 162 w 324"/>
              <a:gd name="T1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323">
                <a:moveTo>
                  <a:pt x="162" y="0"/>
                </a:moveTo>
                <a:cubicBezTo>
                  <a:pt x="119" y="0"/>
                  <a:pt x="78" y="17"/>
                  <a:pt x="48" y="47"/>
                </a:cubicBezTo>
                <a:cubicBezTo>
                  <a:pt x="17" y="78"/>
                  <a:pt x="0" y="118"/>
                  <a:pt x="0" y="162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4" y="251"/>
                  <a:pt x="324" y="162"/>
                </a:cubicBezTo>
                <a:cubicBezTo>
                  <a:pt x="324" y="118"/>
                  <a:pt x="307" y="78"/>
                  <a:pt x="276" y="47"/>
                </a:cubicBezTo>
                <a:cubicBezTo>
                  <a:pt x="246" y="17"/>
                  <a:pt x="205" y="0"/>
                  <a:pt x="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10A750C2-E31E-45AA-A6BD-3F9B1C66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044" y="411933"/>
            <a:ext cx="489165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aleway Medium" panose="020B0603030101060003" pitchFamily="34" charset="0"/>
              </a:defRPr>
            </a:lvl1pPr>
          </a:lstStyle>
          <a:p>
            <a:fld id="{12ECA992-A3F4-43F5-9894-C8C908A8F4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4FAF6-1B06-4332-9809-C4C92E2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1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25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32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66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35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9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10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8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76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4B11-E3BE-46A9-BF29-55492FECEEE1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3126C-4479-4B7F-8262-56737A4E8F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71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8" r:id="rId13"/>
    <p:sldLayoutId id="2147483679" r:id="rId14"/>
    <p:sldLayoutId id="21474836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MSI\Desktop\Работа\Данные\паттерн_1\паттерн_1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382" y="-553156"/>
            <a:ext cx="6281236" cy="77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SI\AppData\Local\Temp\Rar$DRa12204.40634\ВИШ лого\Лого ВИШ_Монтажная область 1 копия 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1" b="13470"/>
          <a:stretch/>
        </p:blipFill>
        <p:spPr bwMode="auto">
          <a:xfrm>
            <a:off x="6728525" y="155418"/>
            <a:ext cx="1669581" cy="116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412671-EAE9-495B-93A9-3DE76B403A14}"/>
              </a:ext>
            </a:extLst>
          </p:cNvPr>
          <p:cNvGrpSpPr/>
          <p:nvPr/>
        </p:nvGrpSpPr>
        <p:grpSpPr>
          <a:xfrm>
            <a:off x="1424533" y="4934891"/>
            <a:ext cx="6583766" cy="1175225"/>
            <a:chOff x="143357" y="4415376"/>
            <a:chExt cx="6849774" cy="11752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FB0644-951F-4066-A0C3-794CEF9AB475}"/>
                </a:ext>
              </a:extLst>
            </p:cNvPr>
            <p:cNvSpPr/>
            <p:nvPr/>
          </p:nvSpPr>
          <p:spPr>
            <a:xfrm>
              <a:off x="1497791" y="4415376"/>
              <a:ext cx="54953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E79F87-8F5E-49D1-BCEE-B512E4B0A255}"/>
                </a:ext>
              </a:extLst>
            </p:cNvPr>
            <p:cNvSpPr/>
            <p:nvPr/>
          </p:nvSpPr>
          <p:spPr>
            <a:xfrm>
              <a:off x="143357" y="4626234"/>
              <a:ext cx="5381569" cy="964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ru-RU" sz="1600" dirty="0">
                  <a:latin typeface="+mj-lt"/>
                  <a:sym typeface="Wingdings"/>
                </a:rPr>
                <a:t>Команда:</a:t>
              </a:r>
              <a:r>
                <a:rPr lang="en-US" sz="1600" dirty="0">
                  <a:latin typeface="+mj-lt"/>
                  <a:sym typeface="Wingdings"/>
                </a:rPr>
                <a:t> </a:t>
              </a:r>
              <a:endParaRPr lang="ru-RU" sz="1600" dirty="0">
                <a:latin typeface="+mj-lt"/>
                <a:sym typeface="Wingdings"/>
              </a:endParaRPr>
            </a:p>
            <a:p>
              <a:pPr>
                <a:lnSpc>
                  <a:spcPts val="1700"/>
                </a:lnSpc>
              </a:pPr>
              <a:r>
                <a:rPr lang="ru-RU" sz="1600" dirty="0" err="1">
                  <a:latin typeface="+mj-lt"/>
                  <a:sym typeface="Wingdings"/>
                </a:rPr>
                <a:t>Леманский</a:t>
              </a:r>
              <a:r>
                <a:rPr lang="ru-RU" sz="1600" dirty="0">
                  <a:latin typeface="+mj-lt"/>
                  <a:sym typeface="Wingdings"/>
                </a:rPr>
                <a:t> Константин</a:t>
              </a:r>
            </a:p>
            <a:p>
              <a:pPr>
                <a:lnSpc>
                  <a:spcPts val="1700"/>
                </a:lnSpc>
              </a:pPr>
              <a:r>
                <a:rPr lang="ru-RU" sz="1600" dirty="0">
                  <a:latin typeface="+mj-lt"/>
                  <a:sym typeface="Wingdings"/>
                </a:rPr>
                <a:t>Кузьмин Андрей </a:t>
              </a:r>
            </a:p>
            <a:p>
              <a:pPr>
                <a:lnSpc>
                  <a:spcPts val="1700"/>
                </a:lnSpc>
              </a:pPr>
              <a:r>
                <a:rPr lang="ru-RU" sz="1600" dirty="0" err="1">
                  <a:latin typeface="+mj-lt"/>
                  <a:sym typeface="Wingdings"/>
                </a:rPr>
                <a:t>Бешков</a:t>
              </a:r>
              <a:r>
                <a:rPr lang="ru-RU" sz="1600" dirty="0">
                  <a:latin typeface="+mj-lt"/>
                  <a:sym typeface="Wingdings"/>
                </a:rPr>
                <a:t> Юрий</a:t>
              </a:r>
              <a:endParaRPr lang="ru-RU" sz="1600" dirty="0">
                <a:latin typeface="+mj-lt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05211-6F3B-412E-B42A-CEA2D30D0531}"/>
              </a:ext>
            </a:extLst>
          </p:cNvPr>
          <p:cNvSpPr txBox="1"/>
          <p:nvPr/>
        </p:nvSpPr>
        <p:spPr>
          <a:xfrm>
            <a:off x="2379490" y="2257235"/>
            <a:ext cx="6322911" cy="26776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Open Sans" panose="020B0606030504020204" pitchFamily="34" charset="0"/>
              </a:rPr>
              <a:t>Разработка </a:t>
            </a:r>
          </a:p>
          <a:p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Open Sans" panose="020B0606030504020204" pitchFamily="34" charset="0"/>
              </a:rPr>
              <a:t>информационной модели (карты) расстановки </a:t>
            </a:r>
            <a:r>
              <a:rPr lang="ru-RU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Open Sans" panose="020B0606030504020204" pitchFamily="34" charset="0"/>
              </a:rPr>
              <a:t>почтаматов</a:t>
            </a: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Open Sans" panose="020B0606030504020204" pitchFamily="34" charset="0"/>
              </a:rPr>
              <a:t>   </a:t>
            </a:r>
          </a:p>
          <a:p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Open Sans" panose="020B0606030504020204" pitchFamily="34" charset="0"/>
              </a:rPr>
              <a:t>для организации почтовой доставки грузов </a:t>
            </a:r>
            <a:r>
              <a:rPr lang="ru-RU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Open Sans" panose="020B0606030504020204" pitchFamily="34" charset="0"/>
              </a:rPr>
              <a:t>дронами</a:t>
            </a: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Open Sans" panose="020B0606030504020204" pitchFamily="34" charset="0"/>
              </a:rPr>
              <a:t> </a:t>
            </a:r>
          </a:p>
          <a:p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Open Sans" panose="020B0606030504020204" pitchFamily="34" charset="0"/>
              </a:rPr>
              <a:t>(на примере г. Маскат (Оман) </a:t>
            </a:r>
            <a:endParaRPr lang="ru-RU" sz="2800" b="1" dirty="0">
              <a:solidFill>
                <a:schemeClr val="tx1">
                  <a:lumMod val="65000"/>
                  <a:lumOff val="3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C:\Users\MSI\Desktop\Работа\Данные\лого\RUT_bla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90" y="-417091"/>
            <a:ext cx="3262664" cy="230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MSI\Desktop\Работа\Данные\паттерн_1\паттерн_1_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-3914380" y="-417091"/>
            <a:ext cx="6053573" cy="75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SI\Desktop\Работа\Данные\паттерн_1\паттерн_1_5_1_Монтажная область 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6" t="30620" r="38780" b="25309"/>
          <a:stretch/>
        </p:blipFill>
        <p:spPr bwMode="auto">
          <a:xfrm flipV="1">
            <a:off x="8515434" y="-2421996"/>
            <a:ext cx="2594151" cy="257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5EBACF-FD6C-C74F-A3F2-491E0A0A421B}"/>
              </a:ext>
            </a:extLst>
          </p:cNvPr>
          <p:cNvSpPr txBox="1"/>
          <p:nvPr/>
        </p:nvSpPr>
        <p:spPr>
          <a:xfrm>
            <a:off x="4195031" y="5302518"/>
            <a:ext cx="69668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Направление подготовки:</a:t>
            </a:r>
          </a:p>
          <a:p>
            <a:r>
              <a:rPr lang="ru-RU" sz="1100" dirty="0"/>
              <a:t>«IT-сервисы и системы обработки данных на транспорте»,</a:t>
            </a:r>
          </a:p>
          <a:p>
            <a:r>
              <a:rPr lang="ru-RU" sz="1100" dirty="0"/>
              <a:t>1 курс </a:t>
            </a:r>
          </a:p>
        </p:txBody>
      </p:sp>
    </p:spTree>
    <p:extLst>
      <p:ext uri="{BB962C8B-B14F-4D97-AF65-F5344CB8AC3E}">
        <p14:creationId xmlns:p14="http://schemas.microsoft.com/office/powerpoint/2010/main" val="212328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A6DBC9F-EBED-4905-8050-525DDBA96CE9}"/>
              </a:ext>
            </a:extLst>
          </p:cNvPr>
          <p:cNvCxnSpPr/>
          <p:nvPr/>
        </p:nvCxnSpPr>
        <p:spPr>
          <a:xfrm>
            <a:off x="1014232" y="4280068"/>
            <a:ext cx="347909" cy="0"/>
          </a:xfrm>
          <a:prstGeom prst="line">
            <a:avLst/>
          </a:prstGeom>
          <a:ln w="63500" cap="rnd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7C2571A-53F4-4C20-BCC1-93ECF5BDB13F}"/>
              </a:ext>
            </a:extLst>
          </p:cNvPr>
          <p:cNvSpPr/>
          <p:nvPr/>
        </p:nvSpPr>
        <p:spPr>
          <a:xfrm>
            <a:off x="630720" y="4411978"/>
            <a:ext cx="3415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Заказчик: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EFC16CA-3E5B-42AC-8761-03D941EE71E3}"/>
              </a:ext>
            </a:extLst>
          </p:cNvPr>
          <p:cNvSpPr/>
          <p:nvPr/>
        </p:nvSpPr>
        <p:spPr>
          <a:xfrm>
            <a:off x="223491" y="5458922"/>
            <a:ext cx="1929392" cy="27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lang="ru-RU" sz="1200" dirty="0"/>
              <a:t>«UVL </a:t>
            </a:r>
            <a:r>
              <a:rPr lang="ru-RU" sz="1200" dirty="0" err="1"/>
              <a:t>Robotics</a:t>
            </a:r>
            <a:r>
              <a:rPr lang="ru-RU" sz="1200" dirty="0"/>
              <a:t>»</a:t>
            </a:r>
            <a:endParaRPr lang="en-US" sz="12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20FA729-DA02-427D-8BCE-906279149B2E}"/>
              </a:ext>
            </a:extLst>
          </p:cNvPr>
          <p:cNvCxnSpPr/>
          <p:nvPr/>
        </p:nvCxnSpPr>
        <p:spPr>
          <a:xfrm>
            <a:off x="3813962" y="4280068"/>
            <a:ext cx="347909" cy="0"/>
          </a:xfrm>
          <a:prstGeom prst="line">
            <a:avLst/>
          </a:prstGeom>
          <a:ln w="63500" cap="rnd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320C6A2-AAD3-41E6-8FA0-A29C8EDF6440}"/>
              </a:ext>
            </a:extLst>
          </p:cNvPr>
          <p:cNvSpPr/>
          <p:nvPr/>
        </p:nvSpPr>
        <p:spPr>
          <a:xfrm>
            <a:off x="2371827" y="4404788"/>
            <a:ext cx="3348191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Задача, поставленная заказчиком: </a:t>
            </a: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Под инженерное решение  заказчика по почтовой  доставке </a:t>
            </a:r>
            <a:r>
              <a:rPr lang="ru-RU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дронами</a:t>
            </a:r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разработать 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</a:t>
            </a:r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решение, позволяющее понимать места установки </a:t>
            </a:r>
            <a:r>
              <a:rPr lang="ru-RU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почтаматов</a:t>
            </a:r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в городе Маскат (Оман) в зависимости от населенности,  мест скопления людей и технических ограничений </a:t>
            </a:r>
            <a:r>
              <a:rPr lang="ru-RU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дронов</a:t>
            </a:r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6F0D875-6465-4FC3-B3FA-ED1F47DE6213}"/>
              </a:ext>
            </a:extLst>
          </p:cNvPr>
          <p:cNvCxnSpPr/>
          <p:nvPr/>
        </p:nvCxnSpPr>
        <p:spPr>
          <a:xfrm>
            <a:off x="6991003" y="4282768"/>
            <a:ext cx="347909" cy="0"/>
          </a:xfrm>
          <a:prstGeom prst="line">
            <a:avLst/>
          </a:prstGeom>
          <a:ln w="63500" cap="rnd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FF9891A-CE70-46FC-A19D-D234058DCD92}"/>
              </a:ext>
            </a:extLst>
          </p:cNvPr>
          <p:cNvSpPr/>
          <p:nvPr/>
        </p:nvSpPr>
        <p:spPr>
          <a:xfrm>
            <a:off x="8838831" y="4398016"/>
            <a:ext cx="1907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Техническое задание:</a:t>
            </a:r>
            <a:endParaRPr lang="en-US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AC5D7E3-E6FA-436E-AA21-6266FC7D7212}"/>
              </a:ext>
            </a:extLst>
          </p:cNvPr>
          <p:cNvSpPr/>
          <p:nvPr/>
        </p:nvSpPr>
        <p:spPr>
          <a:xfrm>
            <a:off x="8734679" y="5044347"/>
            <a:ext cx="338032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Разработка  программного решения, позволяющего визуализировать на интерактивной  карте г. Маскат точки оптимального размещения </a:t>
            </a:r>
            <a:r>
              <a:rPr lang="ru-RU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почтамаров</a:t>
            </a:r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исходя из следующих  данных:</a:t>
            </a:r>
          </a:p>
          <a:p>
            <a:pPr marL="342900" indent="-342900">
              <a:buFontTx/>
              <a:buChar char="-"/>
            </a:pPr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Распределение населения по районам;</a:t>
            </a:r>
          </a:p>
          <a:p>
            <a:pPr marL="342900" indent="-342900">
              <a:buFontTx/>
              <a:buChar char="-"/>
            </a:pPr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Расположение центров активности населения;</a:t>
            </a:r>
          </a:p>
          <a:p>
            <a:pPr marL="342900" indent="-342900">
              <a:buFontTx/>
              <a:buChar char="-"/>
            </a:pPr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Тех. возможности </a:t>
            </a:r>
            <a:r>
              <a:rPr lang="ru-RU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дронов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B07363-8E4E-4D84-AEF1-6F78B7FD811F}"/>
              </a:ext>
            </a:extLst>
          </p:cNvPr>
          <p:cNvCxnSpPr/>
          <p:nvPr/>
        </p:nvCxnSpPr>
        <p:spPr>
          <a:xfrm>
            <a:off x="10055550" y="4280068"/>
            <a:ext cx="347909" cy="0"/>
          </a:xfrm>
          <a:prstGeom prst="line">
            <a:avLst/>
          </a:prstGeom>
          <a:ln w="63500" cap="rnd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7CBF50-C93E-4021-BE71-D1239508A0D8}"/>
              </a:ext>
            </a:extLst>
          </p:cNvPr>
          <p:cNvCxnSpPr>
            <a:cxnSpLocks/>
          </p:cNvCxnSpPr>
          <p:nvPr/>
        </p:nvCxnSpPr>
        <p:spPr>
          <a:xfrm>
            <a:off x="5840175" y="4345517"/>
            <a:ext cx="0" cy="2074409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17D13D6-3264-4F0A-87CB-DC008975DAC5}"/>
              </a:ext>
            </a:extLst>
          </p:cNvPr>
          <p:cNvCxnSpPr>
            <a:cxnSpLocks/>
          </p:cNvCxnSpPr>
          <p:nvPr/>
        </p:nvCxnSpPr>
        <p:spPr>
          <a:xfrm>
            <a:off x="2143947" y="4287994"/>
            <a:ext cx="8936" cy="2131932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4FD86EB-4119-5F44-9498-A36F4F5807F1}"/>
              </a:ext>
            </a:extLst>
          </p:cNvPr>
          <p:cNvGrpSpPr/>
          <p:nvPr/>
        </p:nvGrpSpPr>
        <p:grpSpPr>
          <a:xfrm>
            <a:off x="-21348" y="-11185"/>
            <a:ext cx="12205298" cy="3359115"/>
            <a:chOff x="-21348" y="-11185"/>
            <a:chExt cx="12205298" cy="3359115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283C6A3-5E1D-3C46-9518-86B1732EF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"/>
            <a:stretch/>
          </p:blipFill>
          <p:spPr>
            <a:xfrm>
              <a:off x="-8050" y="4165"/>
              <a:ext cx="12192000" cy="334376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2B53EA64-C571-EA45-9CD2-91F7554E3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88" t="5666" r="39309"/>
            <a:stretch/>
          </p:blipFill>
          <p:spPr>
            <a:xfrm>
              <a:off x="-21348" y="-11185"/>
              <a:ext cx="7479747" cy="3343765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F404964-D21F-964F-8EC8-47F7C092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402" y="1134528"/>
              <a:ext cx="1313476" cy="808962"/>
            </a:xfrm>
            <a:prstGeom prst="rect">
              <a:avLst/>
            </a:prstGeom>
          </p:spPr>
        </p:pic>
      </p:grpSp>
      <p:grpSp>
        <p:nvGrpSpPr>
          <p:cNvPr id="5" name="Группа 4"/>
          <p:cNvGrpSpPr/>
          <p:nvPr/>
        </p:nvGrpSpPr>
        <p:grpSpPr>
          <a:xfrm>
            <a:off x="526688" y="2603057"/>
            <a:ext cx="1322996" cy="1322996"/>
            <a:chOff x="6812337" y="2754076"/>
            <a:chExt cx="1322996" cy="1322996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9BDA2F7-EDBE-45E6-9DA3-11E51FE11ACB}"/>
                </a:ext>
              </a:extLst>
            </p:cNvPr>
            <p:cNvSpPr/>
            <p:nvPr/>
          </p:nvSpPr>
          <p:spPr>
            <a:xfrm>
              <a:off x="6812337" y="2754076"/>
              <a:ext cx="1322996" cy="1322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399402E-6948-4EA4-ACB9-60935B8C29F0}"/>
                </a:ext>
              </a:extLst>
            </p:cNvPr>
            <p:cNvSpPr/>
            <p:nvPr/>
          </p:nvSpPr>
          <p:spPr>
            <a:xfrm>
              <a:off x="6927142" y="2868881"/>
              <a:ext cx="1093385" cy="1093385"/>
            </a:xfrm>
            <a:prstGeom prst="ellipse">
              <a:avLst/>
            </a:prstGeom>
            <a:solidFill>
              <a:srgbClr val="3366CC"/>
            </a:solidFill>
            <a:ln w="28575" cap="rnd">
              <a:noFill/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927D623-3E7B-4D37-A197-D7ABB93A88DF}"/>
                </a:ext>
              </a:extLst>
            </p:cNvPr>
            <p:cNvGrpSpPr/>
            <p:nvPr/>
          </p:nvGrpSpPr>
          <p:grpSpPr>
            <a:xfrm>
              <a:off x="7118477" y="3105416"/>
              <a:ext cx="710714" cy="620314"/>
              <a:chOff x="11804650" y="115888"/>
              <a:chExt cx="361950" cy="315913"/>
            </a:xfrm>
            <a:solidFill>
              <a:schemeClr val="bg1"/>
            </a:solidFill>
          </p:grpSpPr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ED13AF89-35A4-452E-B847-6F45D07090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04650" y="115888"/>
                <a:ext cx="361950" cy="315913"/>
              </a:xfrm>
              <a:custGeom>
                <a:avLst/>
                <a:gdLst>
                  <a:gd name="T0" fmla="*/ 228 w 228"/>
                  <a:gd name="T1" fmla="*/ 91 h 199"/>
                  <a:gd name="T2" fmla="*/ 205 w 228"/>
                  <a:gd name="T3" fmla="*/ 38 h 199"/>
                  <a:gd name="T4" fmla="*/ 118 w 228"/>
                  <a:gd name="T5" fmla="*/ 0 h 199"/>
                  <a:gd name="T6" fmla="*/ 24 w 228"/>
                  <a:gd name="T7" fmla="*/ 40 h 199"/>
                  <a:gd name="T8" fmla="*/ 0 w 228"/>
                  <a:gd name="T9" fmla="*/ 78 h 199"/>
                  <a:gd name="T10" fmla="*/ 24 w 228"/>
                  <a:gd name="T11" fmla="*/ 76 h 199"/>
                  <a:gd name="T12" fmla="*/ 24 w 228"/>
                  <a:gd name="T13" fmla="*/ 161 h 199"/>
                  <a:gd name="T14" fmla="*/ 115 w 228"/>
                  <a:gd name="T15" fmla="*/ 199 h 199"/>
                  <a:gd name="T16" fmla="*/ 205 w 228"/>
                  <a:gd name="T17" fmla="*/ 161 h 199"/>
                  <a:gd name="T18" fmla="*/ 205 w 228"/>
                  <a:gd name="T19" fmla="*/ 102 h 199"/>
                  <a:gd name="T20" fmla="*/ 228 w 228"/>
                  <a:gd name="T21" fmla="*/ 91 h 199"/>
                  <a:gd name="T22" fmla="*/ 118 w 228"/>
                  <a:gd name="T23" fmla="*/ 76 h 199"/>
                  <a:gd name="T24" fmla="*/ 118 w 228"/>
                  <a:gd name="T25" fmla="*/ 8 h 199"/>
                  <a:gd name="T26" fmla="*/ 198 w 228"/>
                  <a:gd name="T27" fmla="*/ 42 h 199"/>
                  <a:gd name="T28" fmla="*/ 118 w 228"/>
                  <a:gd name="T29" fmla="*/ 76 h 199"/>
                  <a:gd name="T30" fmla="*/ 111 w 228"/>
                  <a:gd name="T31" fmla="*/ 191 h 199"/>
                  <a:gd name="T32" fmla="*/ 30 w 228"/>
                  <a:gd name="T33" fmla="*/ 155 h 199"/>
                  <a:gd name="T34" fmla="*/ 30 w 228"/>
                  <a:gd name="T35" fmla="*/ 49 h 199"/>
                  <a:gd name="T36" fmla="*/ 111 w 228"/>
                  <a:gd name="T37" fmla="*/ 83 h 199"/>
                  <a:gd name="T38" fmla="*/ 111 w 228"/>
                  <a:gd name="T39" fmla="*/ 191 h 199"/>
                  <a:gd name="T40" fmla="*/ 200 w 228"/>
                  <a:gd name="T41" fmla="*/ 155 h 199"/>
                  <a:gd name="T42" fmla="*/ 118 w 228"/>
                  <a:gd name="T43" fmla="*/ 191 h 199"/>
                  <a:gd name="T44" fmla="*/ 118 w 228"/>
                  <a:gd name="T45" fmla="*/ 83 h 199"/>
                  <a:gd name="T46" fmla="*/ 136 w 228"/>
                  <a:gd name="T47" fmla="*/ 134 h 199"/>
                  <a:gd name="T48" fmla="*/ 200 w 228"/>
                  <a:gd name="T49" fmla="*/ 104 h 199"/>
                  <a:gd name="T50" fmla="*/ 200 w 228"/>
                  <a:gd name="T51" fmla="*/ 155 h 199"/>
                  <a:gd name="T52" fmla="*/ 200 w 228"/>
                  <a:gd name="T53" fmla="*/ 155 h 199"/>
                  <a:gd name="T54" fmla="*/ 200 w 228"/>
                  <a:gd name="T55" fmla="*/ 15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8" h="199">
                    <a:moveTo>
                      <a:pt x="228" y="91"/>
                    </a:moveTo>
                    <a:lnTo>
                      <a:pt x="205" y="38"/>
                    </a:lnTo>
                    <a:lnTo>
                      <a:pt x="118" y="0"/>
                    </a:lnTo>
                    <a:lnTo>
                      <a:pt x="24" y="40"/>
                    </a:lnTo>
                    <a:lnTo>
                      <a:pt x="0" y="78"/>
                    </a:lnTo>
                    <a:lnTo>
                      <a:pt x="24" y="76"/>
                    </a:lnTo>
                    <a:lnTo>
                      <a:pt x="24" y="161"/>
                    </a:lnTo>
                    <a:lnTo>
                      <a:pt x="115" y="199"/>
                    </a:lnTo>
                    <a:lnTo>
                      <a:pt x="205" y="161"/>
                    </a:lnTo>
                    <a:lnTo>
                      <a:pt x="205" y="102"/>
                    </a:lnTo>
                    <a:lnTo>
                      <a:pt x="228" y="91"/>
                    </a:lnTo>
                    <a:close/>
                    <a:moveTo>
                      <a:pt x="118" y="76"/>
                    </a:moveTo>
                    <a:lnTo>
                      <a:pt x="118" y="8"/>
                    </a:lnTo>
                    <a:lnTo>
                      <a:pt x="198" y="42"/>
                    </a:lnTo>
                    <a:lnTo>
                      <a:pt x="118" y="76"/>
                    </a:lnTo>
                    <a:close/>
                    <a:moveTo>
                      <a:pt x="111" y="191"/>
                    </a:moveTo>
                    <a:lnTo>
                      <a:pt x="30" y="155"/>
                    </a:lnTo>
                    <a:lnTo>
                      <a:pt x="30" y="49"/>
                    </a:lnTo>
                    <a:lnTo>
                      <a:pt x="111" y="83"/>
                    </a:lnTo>
                    <a:lnTo>
                      <a:pt x="111" y="191"/>
                    </a:lnTo>
                    <a:close/>
                    <a:moveTo>
                      <a:pt x="200" y="155"/>
                    </a:moveTo>
                    <a:lnTo>
                      <a:pt x="118" y="191"/>
                    </a:lnTo>
                    <a:lnTo>
                      <a:pt x="118" y="83"/>
                    </a:lnTo>
                    <a:lnTo>
                      <a:pt x="136" y="134"/>
                    </a:lnTo>
                    <a:lnTo>
                      <a:pt x="200" y="104"/>
                    </a:lnTo>
                    <a:lnTo>
                      <a:pt x="200" y="155"/>
                    </a:lnTo>
                    <a:close/>
                    <a:moveTo>
                      <a:pt x="200" y="155"/>
                    </a:moveTo>
                    <a:lnTo>
                      <a:pt x="200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4C6A8A6C-6F88-4F58-ADEF-5B6FDDFD95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04650" y="115888"/>
                <a:ext cx="361950" cy="315913"/>
              </a:xfrm>
              <a:custGeom>
                <a:avLst/>
                <a:gdLst>
                  <a:gd name="T0" fmla="*/ 228 w 228"/>
                  <a:gd name="T1" fmla="*/ 91 h 199"/>
                  <a:gd name="T2" fmla="*/ 205 w 228"/>
                  <a:gd name="T3" fmla="*/ 38 h 199"/>
                  <a:gd name="T4" fmla="*/ 118 w 228"/>
                  <a:gd name="T5" fmla="*/ 0 h 199"/>
                  <a:gd name="T6" fmla="*/ 24 w 228"/>
                  <a:gd name="T7" fmla="*/ 40 h 199"/>
                  <a:gd name="T8" fmla="*/ 0 w 228"/>
                  <a:gd name="T9" fmla="*/ 78 h 199"/>
                  <a:gd name="T10" fmla="*/ 24 w 228"/>
                  <a:gd name="T11" fmla="*/ 76 h 199"/>
                  <a:gd name="T12" fmla="*/ 24 w 228"/>
                  <a:gd name="T13" fmla="*/ 161 h 199"/>
                  <a:gd name="T14" fmla="*/ 115 w 228"/>
                  <a:gd name="T15" fmla="*/ 199 h 199"/>
                  <a:gd name="T16" fmla="*/ 205 w 228"/>
                  <a:gd name="T17" fmla="*/ 161 h 199"/>
                  <a:gd name="T18" fmla="*/ 205 w 228"/>
                  <a:gd name="T19" fmla="*/ 102 h 199"/>
                  <a:gd name="T20" fmla="*/ 228 w 228"/>
                  <a:gd name="T21" fmla="*/ 91 h 199"/>
                  <a:gd name="T22" fmla="*/ 118 w 228"/>
                  <a:gd name="T23" fmla="*/ 76 h 199"/>
                  <a:gd name="T24" fmla="*/ 118 w 228"/>
                  <a:gd name="T25" fmla="*/ 8 h 199"/>
                  <a:gd name="T26" fmla="*/ 198 w 228"/>
                  <a:gd name="T27" fmla="*/ 42 h 199"/>
                  <a:gd name="T28" fmla="*/ 118 w 228"/>
                  <a:gd name="T29" fmla="*/ 76 h 199"/>
                  <a:gd name="T30" fmla="*/ 111 w 228"/>
                  <a:gd name="T31" fmla="*/ 191 h 199"/>
                  <a:gd name="T32" fmla="*/ 30 w 228"/>
                  <a:gd name="T33" fmla="*/ 155 h 199"/>
                  <a:gd name="T34" fmla="*/ 30 w 228"/>
                  <a:gd name="T35" fmla="*/ 49 h 199"/>
                  <a:gd name="T36" fmla="*/ 111 w 228"/>
                  <a:gd name="T37" fmla="*/ 83 h 199"/>
                  <a:gd name="T38" fmla="*/ 111 w 228"/>
                  <a:gd name="T39" fmla="*/ 191 h 199"/>
                  <a:gd name="T40" fmla="*/ 200 w 228"/>
                  <a:gd name="T41" fmla="*/ 155 h 199"/>
                  <a:gd name="T42" fmla="*/ 118 w 228"/>
                  <a:gd name="T43" fmla="*/ 191 h 199"/>
                  <a:gd name="T44" fmla="*/ 118 w 228"/>
                  <a:gd name="T45" fmla="*/ 83 h 199"/>
                  <a:gd name="T46" fmla="*/ 136 w 228"/>
                  <a:gd name="T47" fmla="*/ 134 h 199"/>
                  <a:gd name="T48" fmla="*/ 200 w 228"/>
                  <a:gd name="T49" fmla="*/ 104 h 199"/>
                  <a:gd name="T50" fmla="*/ 200 w 228"/>
                  <a:gd name="T51" fmla="*/ 155 h 199"/>
                  <a:gd name="T52" fmla="*/ 200 w 228"/>
                  <a:gd name="T53" fmla="*/ 155 h 199"/>
                  <a:gd name="T54" fmla="*/ 200 w 228"/>
                  <a:gd name="T55" fmla="*/ 15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8" h="199">
                    <a:moveTo>
                      <a:pt x="228" y="91"/>
                    </a:moveTo>
                    <a:lnTo>
                      <a:pt x="205" y="38"/>
                    </a:lnTo>
                    <a:lnTo>
                      <a:pt x="118" y="0"/>
                    </a:lnTo>
                    <a:lnTo>
                      <a:pt x="24" y="40"/>
                    </a:lnTo>
                    <a:lnTo>
                      <a:pt x="0" y="78"/>
                    </a:lnTo>
                    <a:lnTo>
                      <a:pt x="24" y="76"/>
                    </a:lnTo>
                    <a:lnTo>
                      <a:pt x="24" y="161"/>
                    </a:lnTo>
                    <a:lnTo>
                      <a:pt x="115" y="199"/>
                    </a:lnTo>
                    <a:lnTo>
                      <a:pt x="205" y="161"/>
                    </a:lnTo>
                    <a:lnTo>
                      <a:pt x="205" y="102"/>
                    </a:lnTo>
                    <a:lnTo>
                      <a:pt x="228" y="91"/>
                    </a:lnTo>
                    <a:moveTo>
                      <a:pt x="118" y="76"/>
                    </a:moveTo>
                    <a:lnTo>
                      <a:pt x="118" y="8"/>
                    </a:lnTo>
                    <a:lnTo>
                      <a:pt x="198" y="42"/>
                    </a:lnTo>
                    <a:lnTo>
                      <a:pt x="118" y="76"/>
                    </a:lnTo>
                    <a:moveTo>
                      <a:pt x="111" y="191"/>
                    </a:moveTo>
                    <a:lnTo>
                      <a:pt x="30" y="155"/>
                    </a:lnTo>
                    <a:lnTo>
                      <a:pt x="30" y="49"/>
                    </a:lnTo>
                    <a:lnTo>
                      <a:pt x="111" y="83"/>
                    </a:lnTo>
                    <a:lnTo>
                      <a:pt x="111" y="191"/>
                    </a:lnTo>
                    <a:moveTo>
                      <a:pt x="200" y="155"/>
                    </a:moveTo>
                    <a:lnTo>
                      <a:pt x="118" y="191"/>
                    </a:lnTo>
                    <a:lnTo>
                      <a:pt x="118" y="83"/>
                    </a:lnTo>
                    <a:lnTo>
                      <a:pt x="136" y="134"/>
                    </a:lnTo>
                    <a:lnTo>
                      <a:pt x="200" y="104"/>
                    </a:lnTo>
                    <a:lnTo>
                      <a:pt x="200" y="155"/>
                    </a:lnTo>
                    <a:moveTo>
                      <a:pt x="200" y="155"/>
                    </a:moveTo>
                    <a:lnTo>
                      <a:pt x="200" y="15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229FAE1-C827-9241-AB32-15D6E55780DA}"/>
              </a:ext>
            </a:extLst>
          </p:cNvPr>
          <p:cNvSpPr/>
          <p:nvPr/>
        </p:nvSpPr>
        <p:spPr>
          <a:xfrm>
            <a:off x="6011693" y="4373212"/>
            <a:ext cx="2270764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Итоговый продуктовый результат проекта: </a:t>
            </a:r>
          </a:p>
          <a:p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Интерактивная карта, визуализирующая места постановки </a:t>
            </a:r>
            <a:r>
              <a:rPr lang="ru-RU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почтамптов</a:t>
            </a:r>
            <a:r>
              <a:rPr lang="ru-RU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4" name="Straight Connector 119">
            <a:extLst>
              <a:ext uri="{FF2B5EF4-FFF2-40B4-BE49-F238E27FC236}">
                <a16:creationId xmlns:a16="http://schemas.microsoft.com/office/drawing/2014/main" id="{3E4E5D85-F228-644A-A922-659BEE6BFD94}"/>
              </a:ext>
            </a:extLst>
          </p:cNvPr>
          <p:cNvCxnSpPr>
            <a:cxnSpLocks/>
          </p:cNvCxnSpPr>
          <p:nvPr/>
        </p:nvCxnSpPr>
        <p:spPr>
          <a:xfrm>
            <a:off x="8449378" y="4349831"/>
            <a:ext cx="8936" cy="2131932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3">
            <a:extLst>
              <a:ext uri="{FF2B5EF4-FFF2-40B4-BE49-F238E27FC236}">
                <a16:creationId xmlns:a16="http://schemas.microsoft.com/office/drawing/2014/main" id="{A910B913-80E5-A14E-84A3-BBEF5A05A8A2}"/>
              </a:ext>
            </a:extLst>
          </p:cNvPr>
          <p:cNvSpPr txBox="1">
            <a:spLocks/>
          </p:cNvSpPr>
          <p:nvPr/>
        </p:nvSpPr>
        <p:spPr>
          <a:xfrm>
            <a:off x="377777" y="226622"/>
            <a:ext cx="10515600" cy="605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Аннотация: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3">
            <a:extLst>
              <a:ext uri="{FF2B5EF4-FFF2-40B4-BE49-F238E27FC236}">
                <a16:creationId xmlns:a16="http://schemas.microsoft.com/office/drawing/2014/main" id="{2D626A79-BC55-4CE5-9961-6A4D0D8924ED}"/>
              </a:ext>
            </a:extLst>
          </p:cNvPr>
          <p:cNvSpPr txBox="1">
            <a:spLocks/>
          </p:cNvSpPr>
          <p:nvPr/>
        </p:nvSpPr>
        <p:spPr>
          <a:xfrm>
            <a:off x="377777" y="226622"/>
            <a:ext cx="10515600" cy="605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Архитектура решения: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18083" y="862711"/>
            <a:ext cx="2602146" cy="59262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Преобразование всех входных данных в формат точек </a:t>
            </a:r>
          </a:p>
          <a:p>
            <a:pPr algn="ctr"/>
            <a:r>
              <a:rPr lang="ru-RU" sz="1100" dirty="0"/>
              <a:t>со значениями</a:t>
            </a:r>
          </a:p>
        </p:txBody>
      </p:sp>
      <p:sp>
        <p:nvSpPr>
          <p:cNvPr id="4" name="Блок-схема: решение 3"/>
          <p:cNvSpPr/>
          <p:nvPr/>
        </p:nvSpPr>
        <p:spPr>
          <a:xfrm>
            <a:off x="1118083" y="2991184"/>
            <a:ext cx="2602146" cy="602382"/>
          </a:xfrm>
          <a:prstGeom prst="flowChartDecision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Поставлены не все </a:t>
            </a:r>
            <a:r>
              <a:rPr lang="ru-RU" sz="1100" dirty="0" err="1"/>
              <a:t>почтаматы</a:t>
            </a:r>
            <a:endParaRPr lang="ru-RU" sz="11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26440" y="3797160"/>
            <a:ext cx="2485483" cy="5046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Обновляем значение функции для каждой точки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84562" y="4525907"/>
            <a:ext cx="2485483" cy="5046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Ищем точку с наибольшим значением функции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34745" y="5330647"/>
            <a:ext cx="2485483" cy="368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Ставим в эту точку почтамт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253197" y="5998891"/>
            <a:ext cx="2485483" cy="368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Выводим на экран карту с почтамтами</a:t>
            </a:r>
          </a:p>
        </p:txBody>
      </p: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FF97E0B0-DF16-4558-B951-8933D1D77E33}"/>
              </a:ext>
            </a:extLst>
          </p:cNvPr>
          <p:cNvCxnSpPr>
            <a:cxnSpLocks/>
            <a:stCxn id="10" idx="1"/>
            <a:endCxn id="4" idx="1"/>
          </p:cNvCxnSpPr>
          <p:nvPr/>
        </p:nvCxnSpPr>
        <p:spPr>
          <a:xfrm rot="10800000">
            <a:off x="1118083" y="3292376"/>
            <a:ext cx="116662" cy="2222437"/>
          </a:xfrm>
          <a:prstGeom prst="bentConnector3">
            <a:avLst>
              <a:gd name="adj1" fmla="val 2959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61EB54-457A-4802-86AA-4E4671870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909" y="2965915"/>
            <a:ext cx="4343623" cy="2546651"/>
          </a:xfrm>
          <a:prstGeom prst="rect">
            <a:avLst/>
          </a:prstGeom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9571137A-F72E-4D41-BF09-EAE473AFAC7A}"/>
              </a:ext>
            </a:extLst>
          </p:cNvPr>
          <p:cNvSpPr/>
          <p:nvPr/>
        </p:nvSpPr>
        <p:spPr>
          <a:xfrm>
            <a:off x="10811861" y="5512566"/>
            <a:ext cx="1082203" cy="108220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Rectangle 82">
            <a:extLst>
              <a:ext uri="{FF2B5EF4-FFF2-40B4-BE49-F238E27FC236}">
                <a16:creationId xmlns:a16="http://schemas.microsoft.com/office/drawing/2014/main" id="{235CCC25-2FFF-B741-A615-0588A83900C8}"/>
              </a:ext>
            </a:extLst>
          </p:cNvPr>
          <p:cNvSpPr/>
          <p:nvPr/>
        </p:nvSpPr>
        <p:spPr>
          <a:xfrm>
            <a:off x="4710741" y="2344853"/>
            <a:ext cx="2607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Точки выбираются исходя из результатов функции:</a:t>
            </a:r>
          </a:p>
          <a:p>
            <a:endParaRPr lang="ru-RU" sz="1200" dirty="0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DB9204C5-A2C6-DA4C-A681-686D30F2246F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1048832" y="5859743"/>
            <a:ext cx="608259" cy="418290"/>
          </a:xfrm>
          <a:custGeom>
            <a:avLst/>
            <a:gdLst>
              <a:gd name="T0" fmla="*/ 19 w 219"/>
              <a:gd name="T1" fmla="*/ 147 h 166"/>
              <a:gd name="T2" fmla="*/ 66 w 219"/>
              <a:gd name="T3" fmla="*/ 30 h 166"/>
              <a:gd name="T4" fmla="*/ 66 w 219"/>
              <a:gd name="T5" fmla="*/ 11 h 166"/>
              <a:gd name="T6" fmla="*/ 0 w 219"/>
              <a:gd name="T7" fmla="*/ 25 h 166"/>
              <a:gd name="T8" fmla="*/ 15 w 219"/>
              <a:gd name="T9" fmla="*/ 166 h 166"/>
              <a:gd name="T10" fmla="*/ 66 w 219"/>
              <a:gd name="T11" fmla="*/ 147 h 166"/>
              <a:gd name="T12" fmla="*/ 90 w 219"/>
              <a:gd name="T13" fmla="*/ 0 h 166"/>
              <a:gd name="T14" fmla="*/ 75 w 219"/>
              <a:gd name="T15" fmla="*/ 55 h 166"/>
              <a:gd name="T16" fmla="*/ 94 w 219"/>
              <a:gd name="T17" fmla="*/ 19 h 166"/>
              <a:gd name="T18" fmla="*/ 199 w 219"/>
              <a:gd name="T19" fmla="*/ 140 h 166"/>
              <a:gd name="T20" fmla="*/ 94 w 219"/>
              <a:gd name="T21" fmla="*/ 91 h 166"/>
              <a:gd name="T22" fmla="*/ 104 w 219"/>
              <a:gd name="T23" fmla="*/ 112 h 166"/>
              <a:gd name="T24" fmla="*/ 167 w 219"/>
              <a:gd name="T25" fmla="*/ 80 h 166"/>
              <a:gd name="T26" fmla="*/ 104 w 219"/>
              <a:gd name="T27" fmla="*/ 50 h 166"/>
              <a:gd name="T28" fmla="*/ 56 w 219"/>
              <a:gd name="T29" fmla="*/ 67 h 166"/>
              <a:gd name="T30" fmla="*/ 75 w 219"/>
              <a:gd name="T31" fmla="*/ 91 h 166"/>
              <a:gd name="T32" fmla="*/ 90 w 219"/>
              <a:gd name="T33" fmla="*/ 159 h 166"/>
              <a:gd name="T34" fmla="*/ 219 w 219"/>
              <a:gd name="T35" fmla="*/ 144 h 166"/>
              <a:gd name="T36" fmla="*/ 203 w 219"/>
              <a:gd name="T37" fmla="*/ 0 h 166"/>
              <a:gd name="T38" fmla="*/ 177 w 219"/>
              <a:gd name="T39" fmla="*/ 38 h 166"/>
              <a:gd name="T40" fmla="*/ 144 w 219"/>
              <a:gd name="T41" fmla="*/ 39 h 166"/>
              <a:gd name="T42" fmla="*/ 146 w 219"/>
              <a:gd name="T43" fmla="*/ 48 h 166"/>
              <a:gd name="T44" fmla="*/ 179 w 219"/>
              <a:gd name="T45" fmla="*/ 47 h 166"/>
              <a:gd name="T46" fmla="*/ 177 w 219"/>
              <a:gd name="T47" fmla="*/ 114 h 166"/>
              <a:gd name="T48" fmla="*/ 144 w 219"/>
              <a:gd name="T49" fmla="*/ 115 h 166"/>
              <a:gd name="T50" fmla="*/ 146 w 219"/>
              <a:gd name="T51" fmla="*/ 124 h 166"/>
              <a:gd name="T52" fmla="*/ 179 w 219"/>
              <a:gd name="T53" fmla="*/ 122 h 166"/>
              <a:gd name="T54" fmla="*/ 177 w 219"/>
              <a:gd name="T55" fmla="*/ 114 h 166"/>
              <a:gd name="T56" fmla="*/ 65 w 219"/>
              <a:gd name="T57" fmla="*/ 52 h 166"/>
              <a:gd name="T58" fmla="*/ 37 w 219"/>
              <a:gd name="T59" fmla="*/ 50 h 166"/>
              <a:gd name="T60" fmla="*/ 36 w 219"/>
              <a:gd name="T61" fmla="*/ 57 h 166"/>
              <a:gd name="T62" fmla="*/ 64 w 219"/>
              <a:gd name="T63" fmla="*/ 59 h 166"/>
              <a:gd name="T64" fmla="*/ 65 w 219"/>
              <a:gd name="T65" fmla="*/ 100 h 166"/>
              <a:gd name="T66" fmla="*/ 37 w 219"/>
              <a:gd name="T67" fmla="*/ 98 h 166"/>
              <a:gd name="T68" fmla="*/ 36 w 219"/>
              <a:gd name="T69" fmla="*/ 105 h 166"/>
              <a:gd name="T70" fmla="*/ 64 w 219"/>
              <a:gd name="T71" fmla="*/ 107 h 166"/>
              <a:gd name="T72" fmla="*/ 65 w 219"/>
              <a:gd name="T73" fmla="*/ 100 h 166"/>
              <a:gd name="T74" fmla="*/ 37 w 219"/>
              <a:gd name="T75" fmla="*/ 113 h 166"/>
              <a:gd name="T76" fmla="*/ 36 w 219"/>
              <a:gd name="T77" fmla="*/ 121 h 166"/>
              <a:gd name="T78" fmla="*/ 64 w 219"/>
              <a:gd name="T79" fmla="*/ 122 h 166"/>
              <a:gd name="T80" fmla="*/ 65 w 219"/>
              <a:gd name="T81" fmla="*/ 115 h 166"/>
              <a:gd name="T82" fmla="*/ 179 w 219"/>
              <a:gd name="T83" fmla="*/ 58 h 166"/>
              <a:gd name="T84" fmla="*/ 152 w 219"/>
              <a:gd name="T85" fmla="*/ 56 h 166"/>
              <a:gd name="T86" fmla="*/ 177 w 219"/>
              <a:gd name="T87" fmla="*/ 66 h 166"/>
              <a:gd name="T88" fmla="*/ 179 w 219"/>
              <a:gd name="T89" fmla="*/ 58 h 166"/>
              <a:gd name="T90" fmla="*/ 177 w 219"/>
              <a:gd name="T91" fmla="*/ 95 h 166"/>
              <a:gd name="T92" fmla="*/ 152 w 219"/>
              <a:gd name="T93" fmla="*/ 106 h 166"/>
              <a:gd name="T94" fmla="*/ 179 w 219"/>
              <a:gd name="T95" fmla="*/ 104 h 166"/>
              <a:gd name="T96" fmla="*/ 36 w 219"/>
              <a:gd name="T97" fmla="*/ 67 h 166"/>
              <a:gd name="T98" fmla="*/ 37 w 219"/>
              <a:gd name="T99" fmla="*/ 74 h 166"/>
              <a:gd name="T100" fmla="*/ 49 w 219"/>
              <a:gd name="T101" fmla="*/ 65 h 166"/>
              <a:gd name="T102" fmla="*/ 36 w 219"/>
              <a:gd name="T103" fmla="*/ 6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9" h="166">
                <a:moveTo>
                  <a:pt x="66" y="147"/>
                </a:moveTo>
                <a:cubicBezTo>
                  <a:pt x="19" y="147"/>
                  <a:pt x="19" y="147"/>
                  <a:pt x="19" y="147"/>
                </a:cubicBezTo>
                <a:cubicBezTo>
                  <a:pt x="19" y="30"/>
                  <a:pt x="19" y="30"/>
                  <a:pt x="19" y="30"/>
                </a:cubicBezTo>
                <a:cubicBezTo>
                  <a:pt x="66" y="30"/>
                  <a:pt x="66" y="30"/>
                  <a:pt x="66" y="30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4"/>
                  <a:pt x="66" y="12"/>
                  <a:pt x="66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7" y="11"/>
                  <a:pt x="0" y="17"/>
                  <a:pt x="0" y="25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60"/>
                  <a:pt x="7" y="166"/>
                  <a:pt x="15" y="166"/>
                </a:cubicBezTo>
                <a:cubicBezTo>
                  <a:pt x="81" y="166"/>
                  <a:pt x="81" y="166"/>
                  <a:pt x="81" y="166"/>
                </a:cubicBezTo>
                <a:cubicBezTo>
                  <a:pt x="73" y="163"/>
                  <a:pt x="67" y="156"/>
                  <a:pt x="66" y="147"/>
                </a:cubicBezTo>
                <a:close/>
                <a:moveTo>
                  <a:pt x="203" y="0"/>
                </a:moveTo>
                <a:cubicBezTo>
                  <a:pt x="90" y="0"/>
                  <a:pt x="90" y="0"/>
                  <a:pt x="90" y="0"/>
                </a:cubicBezTo>
                <a:cubicBezTo>
                  <a:pt x="82" y="0"/>
                  <a:pt x="75" y="7"/>
                  <a:pt x="75" y="15"/>
                </a:cubicBezTo>
                <a:cubicBezTo>
                  <a:pt x="75" y="55"/>
                  <a:pt x="75" y="55"/>
                  <a:pt x="75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4" y="19"/>
                  <a:pt x="94" y="19"/>
                  <a:pt x="94" y="19"/>
                </a:cubicBezTo>
                <a:cubicBezTo>
                  <a:pt x="199" y="19"/>
                  <a:pt x="199" y="19"/>
                  <a:pt x="199" y="19"/>
                </a:cubicBezTo>
                <a:cubicBezTo>
                  <a:pt x="199" y="140"/>
                  <a:pt x="199" y="140"/>
                  <a:pt x="199" y="140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94" y="91"/>
                  <a:pt x="94" y="91"/>
                  <a:pt x="94" y="91"/>
                </a:cubicBezTo>
                <a:cubicBezTo>
                  <a:pt x="124" y="91"/>
                  <a:pt x="124" y="91"/>
                  <a:pt x="124" y="91"/>
                </a:cubicBezTo>
                <a:cubicBezTo>
                  <a:pt x="104" y="112"/>
                  <a:pt x="104" y="112"/>
                  <a:pt x="104" y="112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67" y="80"/>
                  <a:pt x="167" y="80"/>
                  <a:pt x="167" y="80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56" y="91"/>
                  <a:pt x="56" y="91"/>
                  <a:pt x="56" y="91"/>
                </a:cubicBezTo>
                <a:cubicBezTo>
                  <a:pt x="75" y="91"/>
                  <a:pt x="75" y="91"/>
                  <a:pt x="75" y="91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152"/>
                  <a:pt x="82" y="159"/>
                  <a:pt x="90" y="159"/>
                </a:cubicBezTo>
                <a:cubicBezTo>
                  <a:pt x="203" y="159"/>
                  <a:pt x="203" y="159"/>
                  <a:pt x="203" y="159"/>
                </a:cubicBezTo>
                <a:cubicBezTo>
                  <a:pt x="212" y="159"/>
                  <a:pt x="219" y="152"/>
                  <a:pt x="219" y="144"/>
                </a:cubicBezTo>
                <a:cubicBezTo>
                  <a:pt x="219" y="15"/>
                  <a:pt x="219" y="15"/>
                  <a:pt x="219" y="15"/>
                </a:cubicBezTo>
                <a:cubicBezTo>
                  <a:pt x="219" y="7"/>
                  <a:pt x="212" y="0"/>
                  <a:pt x="203" y="0"/>
                </a:cubicBezTo>
                <a:close/>
                <a:moveTo>
                  <a:pt x="179" y="39"/>
                </a:moveTo>
                <a:cubicBezTo>
                  <a:pt x="179" y="39"/>
                  <a:pt x="178" y="38"/>
                  <a:pt x="177" y="38"/>
                </a:cubicBezTo>
                <a:cubicBezTo>
                  <a:pt x="146" y="38"/>
                  <a:pt x="146" y="38"/>
                  <a:pt x="146" y="38"/>
                </a:cubicBezTo>
                <a:cubicBezTo>
                  <a:pt x="145" y="38"/>
                  <a:pt x="144" y="39"/>
                  <a:pt x="144" y="3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47"/>
                  <a:pt x="145" y="48"/>
                  <a:pt x="146" y="48"/>
                </a:cubicBezTo>
                <a:cubicBezTo>
                  <a:pt x="177" y="48"/>
                  <a:pt x="177" y="48"/>
                  <a:pt x="177" y="48"/>
                </a:cubicBezTo>
                <a:cubicBezTo>
                  <a:pt x="178" y="48"/>
                  <a:pt x="179" y="47"/>
                  <a:pt x="179" y="47"/>
                </a:cubicBezTo>
                <a:lnTo>
                  <a:pt x="179" y="39"/>
                </a:lnTo>
                <a:close/>
                <a:moveTo>
                  <a:pt x="177" y="114"/>
                </a:moveTo>
                <a:cubicBezTo>
                  <a:pt x="146" y="114"/>
                  <a:pt x="146" y="114"/>
                  <a:pt x="146" y="114"/>
                </a:cubicBezTo>
                <a:cubicBezTo>
                  <a:pt x="145" y="114"/>
                  <a:pt x="144" y="114"/>
                  <a:pt x="144" y="115"/>
                </a:cubicBezTo>
                <a:cubicBezTo>
                  <a:pt x="144" y="122"/>
                  <a:pt x="144" y="122"/>
                  <a:pt x="144" y="122"/>
                </a:cubicBezTo>
                <a:cubicBezTo>
                  <a:pt x="144" y="123"/>
                  <a:pt x="145" y="124"/>
                  <a:pt x="146" y="124"/>
                </a:cubicBezTo>
                <a:cubicBezTo>
                  <a:pt x="177" y="124"/>
                  <a:pt x="177" y="124"/>
                  <a:pt x="177" y="124"/>
                </a:cubicBezTo>
                <a:cubicBezTo>
                  <a:pt x="178" y="124"/>
                  <a:pt x="179" y="123"/>
                  <a:pt x="179" y="122"/>
                </a:cubicBezTo>
                <a:cubicBezTo>
                  <a:pt x="179" y="115"/>
                  <a:pt x="179" y="115"/>
                  <a:pt x="179" y="115"/>
                </a:cubicBezTo>
                <a:cubicBezTo>
                  <a:pt x="179" y="114"/>
                  <a:pt x="178" y="114"/>
                  <a:pt x="177" y="114"/>
                </a:cubicBezTo>
                <a:close/>
                <a:moveTo>
                  <a:pt x="65" y="57"/>
                </a:moveTo>
                <a:cubicBezTo>
                  <a:pt x="65" y="52"/>
                  <a:pt x="65" y="52"/>
                  <a:pt x="65" y="52"/>
                </a:cubicBezTo>
                <a:cubicBezTo>
                  <a:pt x="65" y="51"/>
                  <a:pt x="65" y="50"/>
                  <a:pt x="64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0"/>
                  <a:pt x="36" y="51"/>
                  <a:pt x="36" y="52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58"/>
                  <a:pt x="37" y="59"/>
                  <a:pt x="37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59"/>
                  <a:pt x="65" y="58"/>
                  <a:pt x="65" y="57"/>
                </a:cubicBezTo>
                <a:close/>
                <a:moveTo>
                  <a:pt x="65" y="100"/>
                </a:moveTo>
                <a:cubicBezTo>
                  <a:pt x="65" y="99"/>
                  <a:pt x="65" y="98"/>
                  <a:pt x="64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6" y="99"/>
                  <a:pt x="36" y="100"/>
                </a:cubicBezTo>
                <a:cubicBezTo>
                  <a:pt x="36" y="105"/>
                  <a:pt x="36" y="105"/>
                  <a:pt x="36" y="105"/>
                </a:cubicBezTo>
                <a:cubicBezTo>
                  <a:pt x="36" y="106"/>
                  <a:pt x="37" y="107"/>
                  <a:pt x="37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5" y="107"/>
                  <a:pt x="65" y="106"/>
                  <a:pt x="65" y="105"/>
                </a:cubicBezTo>
                <a:lnTo>
                  <a:pt x="65" y="100"/>
                </a:lnTo>
                <a:close/>
                <a:moveTo>
                  <a:pt x="64" y="113"/>
                </a:moveTo>
                <a:cubicBezTo>
                  <a:pt x="37" y="113"/>
                  <a:pt x="37" y="113"/>
                  <a:pt x="37" y="113"/>
                </a:cubicBezTo>
                <a:cubicBezTo>
                  <a:pt x="37" y="113"/>
                  <a:pt x="36" y="114"/>
                  <a:pt x="36" y="115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6" y="121"/>
                  <a:pt x="37" y="122"/>
                  <a:pt x="37" y="122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5" y="122"/>
                  <a:pt x="65" y="121"/>
                  <a:pt x="65" y="121"/>
                </a:cubicBezTo>
                <a:cubicBezTo>
                  <a:pt x="65" y="115"/>
                  <a:pt x="65" y="115"/>
                  <a:pt x="65" y="115"/>
                </a:cubicBezTo>
                <a:cubicBezTo>
                  <a:pt x="65" y="114"/>
                  <a:pt x="65" y="113"/>
                  <a:pt x="64" y="113"/>
                </a:cubicBezTo>
                <a:close/>
                <a:moveTo>
                  <a:pt x="179" y="58"/>
                </a:moveTo>
                <a:cubicBezTo>
                  <a:pt x="179" y="57"/>
                  <a:pt x="178" y="56"/>
                  <a:pt x="177" y="56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62" y="66"/>
                  <a:pt x="162" y="66"/>
                  <a:pt x="162" y="66"/>
                </a:cubicBezTo>
                <a:cubicBezTo>
                  <a:pt x="177" y="66"/>
                  <a:pt x="177" y="66"/>
                  <a:pt x="177" y="66"/>
                </a:cubicBezTo>
                <a:cubicBezTo>
                  <a:pt x="178" y="66"/>
                  <a:pt x="179" y="66"/>
                  <a:pt x="179" y="65"/>
                </a:cubicBezTo>
                <a:lnTo>
                  <a:pt x="179" y="58"/>
                </a:lnTo>
                <a:close/>
                <a:moveTo>
                  <a:pt x="179" y="97"/>
                </a:moveTo>
                <a:cubicBezTo>
                  <a:pt x="179" y="96"/>
                  <a:pt x="178" y="95"/>
                  <a:pt x="177" y="95"/>
                </a:cubicBezTo>
                <a:cubicBezTo>
                  <a:pt x="161" y="95"/>
                  <a:pt x="161" y="95"/>
                  <a:pt x="161" y="95"/>
                </a:cubicBezTo>
                <a:cubicBezTo>
                  <a:pt x="152" y="106"/>
                  <a:pt x="152" y="106"/>
                  <a:pt x="152" y="106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178" y="106"/>
                  <a:pt x="179" y="105"/>
                  <a:pt x="179" y="104"/>
                </a:cubicBezTo>
                <a:lnTo>
                  <a:pt x="179" y="97"/>
                </a:lnTo>
                <a:close/>
                <a:moveTo>
                  <a:pt x="36" y="67"/>
                </a:moveTo>
                <a:cubicBezTo>
                  <a:pt x="36" y="73"/>
                  <a:pt x="36" y="73"/>
                  <a:pt x="36" y="73"/>
                </a:cubicBezTo>
                <a:cubicBezTo>
                  <a:pt x="36" y="73"/>
                  <a:pt x="37" y="74"/>
                  <a:pt x="37" y="74"/>
                </a:cubicBezTo>
                <a:cubicBezTo>
                  <a:pt x="49" y="74"/>
                  <a:pt x="49" y="74"/>
                  <a:pt x="49" y="74"/>
                </a:cubicBezTo>
                <a:cubicBezTo>
                  <a:pt x="49" y="65"/>
                  <a:pt x="49" y="65"/>
                  <a:pt x="49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5"/>
                  <a:pt x="36" y="66"/>
                  <a:pt x="36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3BFE65D1-800B-7640-BC59-5F9856B6B562}"/>
              </a:ext>
            </a:extLst>
          </p:cNvPr>
          <p:cNvSpPr/>
          <p:nvPr/>
        </p:nvSpPr>
        <p:spPr>
          <a:xfrm>
            <a:off x="1325572" y="1621777"/>
            <a:ext cx="2187168" cy="48406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Задаем количество </a:t>
            </a:r>
            <a:r>
              <a:rPr lang="ru-RU" sz="1100" dirty="0" err="1"/>
              <a:t>почтаматов</a:t>
            </a:r>
            <a:r>
              <a:rPr lang="ru-RU" sz="1100" dirty="0"/>
              <a:t> для расстановки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4E7B0B3D-D02D-0F4A-A2D7-018FE7D043B0}"/>
              </a:ext>
            </a:extLst>
          </p:cNvPr>
          <p:cNvCxnSpPr>
            <a:cxnSpLocks/>
            <a:stCxn id="41" idx="2"/>
            <a:endCxn id="27" idx="0"/>
          </p:cNvCxnSpPr>
          <p:nvPr/>
        </p:nvCxnSpPr>
        <p:spPr>
          <a:xfrm>
            <a:off x="2419156" y="2105846"/>
            <a:ext cx="0" cy="27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E6C796E4-2DC1-5845-821A-FB38E82A0513}"/>
              </a:ext>
            </a:extLst>
          </p:cNvPr>
          <p:cNvSpPr/>
          <p:nvPr/>
        </p:nvSpPr>
        <p:spPr>
          <a:xfrm>
            <a:off x="4773853" y="5333545"/>
            <a:ext cx="34097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Она работает по принципу чем больше людей и точек интереса в радиусе </a:t>
            </a:r>
            <a:r>
              <a:rPr lang="en-US" sz="1100" dirty="0"/>
              <a:t>R </a:t>
            </a:r>
            <a:r>
              <a:rPr lang="ru-RU" sz="1100" dirty="0"/>
              <a:t>от точки и чем они ближе к точке, тем больше значение функции.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1EE98EB-8386-274C-9E3C-9F3D06D1A2C0}"/>
              </a:ext>
            </a:extLst>
          </p:cNvPr>
          <p:cNvSpPr txBox="1"/>
          <p:nvPr/>
        </p:nvSpPr>
        <p:spPr>
          <a:xfrm>
            <a:off x="4727082" y="1539375"/>
            <a:ext cx="2808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Математическое обоснование алгоритма:</a:t>
            </a:r>
          </a:p>
        </p:txBody>
      </p:sp>
      <p:cxnSp>
        <p:nvCxnSpPr>
          <p:cNvPr id="162" name="Соединительная линия уступом 161">
            <a:extLst>
              <a:ext uri="{FF2B5EF4-FFF2-40B4-BE49-F238E27FC236}">
                <a16:creationId xmlns:a16="http://schemas.microsoft.com/office/drawing/2014/main" id="{0BBE970F-35AA-1A44-B91A-5CCB105AF14D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>
            <a:off x="3720229" y="3292375"/>
            <a:ext cx="18451" cy="2890681"/>
          </a:xfrm>
          <a:prstGeom prst="bentConnector3">
            <a:avLst>
              <a:gd name="adj1" fmla="val 13389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F37BA640-C637-C349-8EF2-1B4CE15158DE}"/>
              </a:ext>
            </a:extLst>
          </p:cNvPr>
          <p:cNvSpPr/>
          <p:nvPr/>
        </p:nvSpPr>
        <p:spPr>
          <a:xfrm>
            <a:off x="8613582" y="2376387"/>
            <a:ext cx="3043509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Библиотеки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python:</a:t>
            </a:r>
          </a:p>
          <a:p>
            <a:pPr lvl="1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PyQt5 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для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</a:t>
            </a:r>
          </a:p>
          <a:p>
            <a:pPr lvl="1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Math,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itertools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copy – </a:t>
            </a:r>
            <a:r>
              <a:rPr lang="ru-RU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некотрые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опирации</a:t>
            </a:r>
            <a:endParaRPr lang="ru-RU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Folium,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webbrowser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для вывода карты на экран</a:t>
            </a:r>
          </a:p>
          <a:p>
            <a:pPr lvl="1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Matplotlib – 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демонстрация графика критических значений</a:t>
            </a:r>
          </a:p>
          <a:p>
            <a:pPr lvl="1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Numba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ускорение программы </a:t>
            </a:r>
          </a:p>
          <a:p>
            <a:pPr lvl="1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Pyautogui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pyperclip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для того, что бы пользователь мог менять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GeoJson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Населенность и точки интереса в формате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GeoJson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Данные критических значений посылок в формате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Документация написана в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 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хранится в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PDF</a:t>
            </a:r>
            <a:endParaRPr lang="ru-RU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Вывод в формате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endParaRPr lang="ru-RU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6A18059-22A7-7A49-90F1-6B37B8A083C0}"/>
              </a:ext>
            </a:extLst>
          </p:cNvPr>
          <p:cNvSpPr txBox="1"/>
          <p:nvPr/>
        </p:nvSpPr>
        <p:spPr>
          <a:xfrm>
            <a:off x="8542716" y="1532047"/>
            <a:ext cx="2808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Техническая реализация алгоритма:</a:t>
            </a:r>
          </a:p>
        </p:txBody>
      </p:sp>
      <p:cxnSp>
        <p:nvCxnSpPr>
          <p:cNvPr id="166" name="Прямая со стрелкой 165">
            <a:extLst>
              <a:ext uri="{FF2B5EF4-FFF2-40B4-BE49-F238E27FC236}">
                <a16:creationId xmlns:a16="http://schemas.microsoft.com/office/drawing/2014/main" id="{2F3583CD-8E17-BC43-8AA5-505E9F7FCB45}"/>
              </a:ext>
            </a:extLst>
          </p:cNvPr>
          <p:cNvCxnSpPr>
            <a:stCxn id="3" idx="2"/>
            <a:endCxn id="41" idx="0"/>
          </p:cNvCxnSpPr>
          <p:nvPr/>
        </p:nvCxnSpPr>
        <p:spPr>
          <a:xfrm>
            <a:off x="2419156" y="1455334"/>
            <a:ext cx="0" cy="16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6AFF91B-8D0D-B147-9BCA-0C938A495C43}"/>
              </a:ext>
            </a:extLst>
          </p:cNvPr>
          <p:cNvSpPr/>
          <p:nvPr/>
        </p:nvSpPr>
        <p:spPr>
          <a:xfrm>
            <a:off x="1226440" y="2376020"/>
            <a:ext cx="2385432" cy="3097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Постановка первого </a:t>
            </a:r>
            <a:r>
              <a:rPr lang="ru-RU" sz="1100" dirty="0" err="1"/>
              <a:t>почтамата</a:t>
            </a:r>
            <a:endParaRPr lang="ru-RU" sz="1100" dirty="0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F7E3752-3713-F547-B685-4D7E277208D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412765" y="2685732"/>
            <a:ext cx="6391" cy="30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15DCB47E-6773-DA43-9A8F-831CA3584380}"/>
              </a:ext>
            </a:extLst>
          </p:cNvPr>
          <p:cNvCxnSpPr>
            <a:cxnSpLocks/>
          </p:cNvCxnSpPr>
          <p:nvPr/>
        </p:nvCxnSpPr>
        <p:spPr>
          <a:xfrm>
            <a:off x="2430087" y="3519211"/>
            <a:ext cx="6391" cy="30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D1EF132-4020-7D4A-AE0E-916CC214BB5B}"/>
              </a:ext>
            </a:extLst>
          </p:cNvPr>
          <p:cNvCxnSpPr>
            <a:cxnSpLocks/>
          </p:cNvCxnSpPr>
          <p:nvPr/>
        </p:nvCxnSpPr>
        <p:spPr>
          <a:xfrm>
            <a:off x="2442808" y="4261151"/>
            <a:ext cx="6391" cy="30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1755DB7-9E07-4D40-8CA3-7AC9D4517564}"/>
              </a:ext>
            </a:extLst>
          </p:cNvPr>
          <p:cNvCxnSpPr>
            <a:cxnSpLocks/>
          </p:cNvCxnSpPr>
          <p:nvPr/>
        </p:nvCxnSpPr>
        <p:spPr>
          <a:xfrm>
            <a:off x="2409569" y="5027824"/>
            <a:ext cx="6391" cy="30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D8AE74-4C82-0744-BA75-D53EE43B2D7B}"/>
              </a:ext>
            </a:extLst>
          </p:cNvPr>
          <p:cNvSpPr txBox="1"/>
          <p:nvPr/>
        </p:nvSpPr>
        <p:spPr>
          <a:xfrm>
            <a:off x="2436478" y="3512471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да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AA08E0-C158-F042-8E11-8E60DE9529CD}"/>
              </a:ext>
            </a:extLst>
          </p:cNvPr>
          <p:cNvSpPr txBox="1"/>
          <p:nvPr/>
        </p:nvSpPr>
        <p:spPr>
          <a:xfrm>
            <a:off x="3550503" y="305185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331087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382375" y="304800"/>
            <a:ext cx="649288" cy="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12194-70B0-4A4B-9629-F84BE491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ECA992-A3F4-43F5-9894-C8C908A8F4D0}" type="slidenum">
              <a:rPr lang="en-US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</a:rPr>
              <a:pPr/>
              <a:t>4</a:t>
            </a:fld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2D626A79-BC55-4CE5-9961-6A4D0D89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4" y="582994"/>
            <a:ext cx="10991055" cy="6054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800" b="1" dirty="0">
                <a:ea typeface="Open Sans" panose="020B0606030504020204" pitchFamily="34" charset="0"/>
                <a:cs typeface="Open Sans" panose="020B0606030504020204" pitchFamily="34" charset="0"/>
              </a:rPr>
              <a:t>Ход работы:</a:t>
            </a:r>
            <a:endParaRPr lang="en-US" sz="2800" b="1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DEF558-E0CE-3B47-9086-B21E6B15BC8B}"/>
              </a:ext>
            </a:extLst>
          </p:cNvPr>
          <p:cNvSpPr txBox="1"/>
          <p:nvPr/>
        </p:nvSpPr>
        <p:spPr>
          <a:xfrm>
            <a:off x="451953" y="1167551"/>
            <a:ext cx="6694488" cy="796925"/>
          </a:xfrm>
          <a:prstGeom prst="rect">
            <a:avLst/>
          </a:prstGeom>
          <a:noFill/>
        </p:spPr>
        <p:txBody>
          <a:bodyPr wrap="square" rtlCol="0" anchor="t">
            <a:normAutofit fontScale="92500" lnSpcReduction="20000"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1. Поиск входных данных для учета </a:t>
            </a:r>
            <a:r>
              <a:rPr lang="ru-RU" sz="2100" dirty="0">
                <a:solidFill>
                  <a:schemeClr val="accent6"/>
                </a:solidFill>
              </a:rPr>
              <a:t>распределения населения по районам, расположения центров активности населения</a:t>
            </a:r>
          </a:p>
          <a:p>
            <a:pPr>
              <a:spcAft>
                <a:spcPts val="600"/>
              </a:spcAft>
            </a:pPr>
            <a:endParaRPr lang="ru-RU" sz="2000" dirty="0">
              <a:solidFill>
                <a:schemeClr val="accent6"/>
              </a:solidFill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CEAEBB6-6B5D-094D-A336-DB6919C7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6" y="1999458"/>
            <a:ext cx="5541847" cy="258829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C83758E-DE67-6B47-B4EF-9FDED7526D76}"/>
              </a:ext>
            </a:extLst>
          </p:cNvPr>
          <p:cNvSpPr/>
          <p:nvPr/>
        </p:nvSpPr>
        <p:spPr>
          <a:xfrm>
            <a:off x="695325" y="5584860"/>
            <a:ext cx="56131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400" dirty="0"/>
              <a:t>Некоторые выбранные сайты</a:t>
            </a:r>
            <a:r>
              <a:rPr lang="en-US" sz="1400" dirty="0"/>
              <a:t>: </a:t>
            </a:r>
            <a:r>
              <a:rPr lang="en-US" sz="1400" dirty="0" err="1"/>
              <a:t>ru.wikipedia.org</a:t>
            </a:r>
            <a:r>
              <a:rPr lang="en-US" sz="1400" dirty="0"/>
              <a:t>, </a:t>
            </a:r>
            <a:r>
              <a:rPr lang="en-US" sz="1400" dirty="0" err="1"/>
              <a:t>pudding.cool</a:t>
            </a:r>
            <a:r>
              <a:rPr lang="ru-RU" sz="1400" dirty="0"/>
              <a:t>  - один из сайтов, иллюстрирующих данные по региону – был взят за основу.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3A5B274-7D31-A245-A671-A2CC183B5D79}"/>
              </a:ext>
            </a:extLst>
          </p:cNvPr>
          <p:cNvSpPr/>
          <p:nvPr/>
        </p:nvSpPr>
        <p:spPr>
          <a:xfrm>
            <a:off x="695325" y="6291590"/>
            <a:ext cx="29931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00" dirty="0"/>
              <a:t>Работали</a:t>
            </a:r>
            <a:r>
              <a:rPr lang="en-US" sz="1100" dirty="0"/>
              <a:t>: </a:t>
            </a:r>
            <a:r>
              <a:rPr lang="ru-RU" sz="1100" dirty="0" err="1"/>
              <a:t>Бешков</a:t>
            </a:r>
            <a:r>
              <a:rPr lang="ru-RU" sz="1100" dirty="0"/>
              <a:t> Юрий, Кузьмин Андрей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8016CBAE-17A9-6D4B-819A-EF7970A1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659" y="1862707"/>
            <a:ext cx="2793902" cy="246640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4100A72-3800-8140-AD41-8A6AA57305A7}"/>
              </a:ext>
            </a:extLst>
          </p:cNvPr>
          <p:cNvSpPr txBox="1"/>
          <p:nvPr/>
        </p:nvSpPr>
        <p:spPr>
          <a:xfrm>
            <a:off x="7125464" y="4602326"/>
            <a:ext cx="5066536" cy="20716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Выбран формат </a:t>
            </a:r>
            <a:r>
              <a:rPr lang="en-US" sz="1600" dirty="0" err="1"/>
              <a:t>GeoJson</a:t>
            </a:r>
            <a:endParaRPr lang="en-US" sz="1600" dirty="0"/>
          </a:p>
          <a:p>
            <a:pPr>
              <a:spcAft>
                <a:spcPts val="600"/>
              </a:spcAft>
            </a:pPr>
            <a:r>
              <a:rPr lang="ru-RU" sz="1600" dirty="0"/>
              <a:t>Для работы с ним используется </a:t>
            </a:r>
            <a:r>
              <a:rPr lang="en-US" sz="1600" dirty="0" err="1"/>
              <a:t>geojson.io</a:t>
            </a:r>
            <a:r>
              <a:rPr lang="ru-RU" sz="1600" dirty="0"/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(</a:t>
            </a:r>
            <a:r>
              <a:rPr lang="ru-RU" sz="1600" dirty="0"/>
              <a:t>сайт предоставляющий возможность редактировать форматировать с помощью </a:t>
            </a:r>
            <a:r>
              <a:rPr lang="en-US" sz="1600" dirty="0"/>
              <a:t>GUI)</a:t>
            </a:r>
            <a:r>
              <a:rPr lang="ru-RU" sz="1600" dirty="0"/>
              <a:t> 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3BDEC-89D0-AA40-BEE9-6DD1267DAA72}"/>
              </a:ext>
            </a:extLst>
          </p:cNvPr>
          <p:cNvSpPr txBox="1"/>
          <p:nvPr/>
        </p:nvSpPr>
        <p:spPr>
          <a:xfrm>
            <a:off x="7035223" y="1227753"/>
            <a:ext cx="6694488" cy="7969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accent6"/>
                </a:solidFill>
              </a:rPr>
              <a:t>2. Форматирование входных данных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CD9B35-57D6-834F-8A52-76F401CD9687}"/>
              </a:ext>
            </a:extLst>
          </p:cNvPr>
          <p:cNvSpPr txBox="1"/>
          <p:nvPr/>
        </p:nvSpPr>
        <p:spPr>
          <a:xfrm>
            <a:off x="7125464" y="5892006"/>
            <a:ext cx="6694488" cy="13223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100" dirty="0"/>
              <a:t>Работали</a:t>
            </a:r>
            <a:r>
              <a:rPr lang="en-US" sz="1100" dirty="0"/>
              <a:t>: </a:t>
            </a:r>
            <a:r>
              <a:rPr lang="ru-RU" sz="1100" dirty="0" err="1"/>
              <a:t>Бешков</a:t>
            </a:r>
            <a:r>
              <a:rPr lang="ru-RU" sz="1100" dirty="0"/>
              <a:t> Юрий, Кузьмин Андрей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E37C3-D908-DC4C-AC0F-ED8084C43C43}"/>
              </a:ext>
            </a:extLst>
          </p:cNvPr>
          <p:cNvSpPr txBox="1"/>
          <p:nvPr/>
        </p:nvSpPr>
        <p:spPr>
          <a:xfrm>
            <a:off x="671093" y="4847352"/>
            <a:ext cx="5258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Сложность постановки задачи была в том, что входных данных по распределению населения и центров  активности по </a:t>
            </a:r>
            <a:r>
              <a:rPr lang="ru-RU" sz="1100" dirty="0" err="1"/>
              <a:t>Маскаду</a:t>
            </a:r>
            <a:r>
              <a:rPr lang="ru-RU" sz="1100" dirty="0"/>
              <a:t> нет, следствием этого первым, что мы сделали - начали думать какие данные нам нужны, можно ли найти их в интернете, и если можно, начинали поиск. </a:t>
            </a:r>
          </a:p>
        </p:txBody>
      </p:sp>
    </p:spTree>
    <p:extLst>
      <p:ext uri="{BB962C8B-B14F-4D97-AF65-F5344CB8AC3E}">
        <p14:creationId xmlns:p14="http://schemas.microsoft.com/office/powerpoint/2010/main" val="62226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382375" y="304800"/>
            <a:ext cx="649288" cy="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12194-70B0-4A4B-9629-F84BE491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ECA992-A3F4-43F5-9894-C8C908A8F4D0}" type="slidenum">
              <a:rPr lang="en-US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</a:rPr>
              <a:pPr/>
              <a:t>5</a:t>
            </a:fld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2D626A79-BC55-4CE5-9961-6A4D0D89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4" y="582994"/>
            <a:ext cx="10991055" cy="6054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800" b="1" dirty="0">
                <a:ea typeface="Open Sans" panose="020B0606030504020204" pitchFamily="34" charset="0"/>
                <a:cs typeface="Open Sans" panose="020B0606030504020204" pitchFamily="34" charset="0"/>
              </a:rPr>
              <a:t>Ход работы:</a:t>
            </a:r>
            <a:endParaRPr lang="en-US" sz="2800" b="1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DEF558-E0CE-3B47-9086-B21E6B15BC8B}"/>
              </a:ext>
            </a:extLst>
          </p:cNvPr>
          <p:cNvSpPr txBox="1"/>
          <p:nvPr/>
        </p:nvSpPr>
        <p:spPr>
          <a:xfrm>
            <a:off x="563171" y="1244371"/>
            <a:ext cx="6694488" cy="7969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accent6"/>
                </a:solidFill>
              </a:rPr>
              <a:t>3. Чтение входных данных</a:t>
            </a:r>
          </a:p>
          <a:p>
            <a:pPr>
              <a:spcAft>
                <a:spcPts val="600"/>
              </a:spcAft>
            </a:pPr>
            <a:endParaRPr lang="ru-RU" sz="2000" dirty="0">
              <a:solidFill>
                <a:schemeClr val="accent6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C83758E-DE67-6B47-B4EF-9FDED7526D76}"/>
              </a:ext>
            </a:extLst>
          </p:cNvPr>
          <p:cNvSpPr/>
          <p:nvPr/>
        </p:nvSpPr>
        <p:spPr>
          <a:xfrm>
            <a:off x="695325" y="4629979"/>
            <a:ext cx="354535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Чтение входных данных и форматирование с помощью строк в </a:t>
            </a:r>
            <a:r>
              <a:rPr lang="en-US" dirty="0"/>
              <a:t>Python</a:t>
            </a:r>
            <a:r>
              <a:rPr lang="ru-RU" dirty="0"/>
              <a:t>.</a:t>
            </a:r>
          </a:p>
          <a:p>
            <a:pPr>
              <a:spcAft>
                <a:spcPts val="600"/>
              </a:spcAft>
            </a:pPr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100A72-3800-8140-AD41-8A6AA57305A7}"/>
              </a:ext>
            </a:extLst>
          </p:cNvPr>
          <p:cNvSpPr txBox="1"/>
          <p:nvPr/>
        </p:nvSpPr>
        <p:spPr>
          <a:xfrm>
            <a:off x="5056137" y="4577785"/>
            <a:ext cx="6694487" cy="20716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Единым форматом выбран массив точек со значениями.  Разработан алгоритм проверки нахождения точки внутри невыпуклой фигуры (алгоритм преобразования невыпуклой фигуры в набор точек) </a:t>
            </a:r>
          </a:p>
          <a:p>
            <a:pPr>
              <a:spcAft>
                <a:spcPts val="600"/>
              </a:spcAft>
            </a:pPr>
            <a:r>
              <a:rPr lang="ru-RU" sz="1600" dirty="0"/>
              <a:t>* По результатам разработки данного математического алгоритма подготовлена для публикации научная статья.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3BDEC-89D0-AA40-BEE9-6DD1267DAA72}"/>
              </a:ext>
            </a:extLst>
          </p:cNvPr>
          <p:cNvSpPr txBox="1"/>
          <p:nvPr/>
        </p:nvSpPr>
        <p:spPr>
          <a:xfrm>
            <a:off x="5056138" y="1244371"/>
            <a:ext cx="6694488" cy="7969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accent6"/>
                </a:solidFill>
              </a:rPr>
              <a:t>4. Преобразование входных данных к единому типу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ADF29FE-2D63-4E48-A230-D4C0980C9531}"/>
              </a:ext>
            </a:extLst>
          </p:cNvPr>
          <p:cNvSpPr/>
          <p:nvPr/>
        </p:nvSpPr>
        <p:spPr>
          <a:xfrm>
            <a:off x="695325" y="5935484"/>
            <a:ext cx="23647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00" dirty="0"/>
              <a:t>Работал</a:t>
            </a:r>
            <a:r>
              <a:rPr lang="en-US" sz="1100" dirty="0"/>
              <a:t>: </a:t>
            </a:r>
            <a:r>
              <a:rPr lang="ru-RU" sz="1100" dirty="0" err="1"/>
              <a:t>Леманский</a:t>
            </a:r>
            <a:r>
              <a:rPr lang="ru-RU" sz="1100" dirty="0"/>
              <a:t> Константин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EAD0E3-BF76-BC4E-9B27-18523D1C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79" y="1716708"/>
            <a:ext cx="4028770" cy="2612405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98DA48C-0DB1-6149-BB3B-832DC5CCD6D7}"/>
              </a:ext>
            </a:extLst>
          </p:cNvPr>
          <p:cNvSpPr/>
          <p:nvPr/>
        </p:nvSpPr>
        <p:spPr>
          <a:xfrm>
            <a:off x="5056137" y="6275006"/>
            <a:ext cx="23647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00" dirty="0"/>
              <a:t>Работал</a:t>
            </a:r>
            <a:r>
              <a:rPr lang="en-US" sz="1100" dirty="0"/>
              <a:t>: </a:t>
            </a:r>
            <a:r>
              <a:rPr lang="ru-RU" sz="1100" dirty="0" err="1"/>
              <a:t>Леманский</a:t>
            </a:r>
            <a:r>
              <a:rPr lang="ru-RU" sz="1100" dirty="0"/>
              <a:t> Константин</a:t>
            </a:r>
          </a:p>
        </p:txBody>
      </p:sp>
      <p:pic>
        <p:nvPicPr>
          <p:cNvPr id="4098" name="Picture 2" descr="Reading Input and Writing Output in Python – Real Python">
            <a:extLst>
              <a:ext uri="{FF2B5EF4-FFF2-40B4-BE49-F238E27FC236}">
                <a16:creationId xmlns:a16="http://schemas.microsoft.com/office/drawing/2014/main" id="{F7B37FFC-1954-444B-88E7-5C93A0E4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4" y="1716708"/>
            <a:ext cx="4644276" cy="261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3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382375" y="274983"/>
            <a:ext cx="649288" cy="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12194-70B0-4A4B-9629-F84BE491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ECA992-A3F4-43F5-9894-C8C908A8F4D0}" type="slidenum">
              <a:rPr lang="en-US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</a:rPr>
              <a:pPr/>
              <a:t>6</a:t>
            </a:fld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2D626A79-BC55-4CE5-9961-6A4D0D89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4" y="582994"/>
            <a:ext cx="10991055" cy="6054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800" b="1" dirty="0">
                <a:ea typeface="Open Sans" panose="020B0606030504020204" pitchFamily="34" charset="0"/>
                <a:cs typeface="Open Sans" panose="020B0606030504020204" pitchFamily="34" charset="0"/>
              </a:rPr>
              <a:t>Ход работы:</a:t>
            </a:r>
            <a:endParaRPr lang="en-US" sz="2800" b="1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DEF558-E0CE-3B47-9086-B21E6B15BC8B}"/>
              </a:ext>
            </a:extLst>
          </p:cNvPr>
          <p:cNvSpPr txBox="1"/>
          <p:nvPr/>
        </p:nvSpPr>
        <p:spPr>
          <a:xfrm>
            <a:off x="563171" y="1244371"/>
            <a:ext cx="5291364" cy="7969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accent6"/>
                </a:solidFill>
              </a:rPr>
              <a:t>5. Основной алгоритм поиска точки на наибольшем значением функции</a:t>
            </a:r>
          </a:p>
          <a:p>
            <a:pPr>
              <a:spcAft>
                <a:spcPts val="600"/>
              </a:spcAft>
            </a:pPr>
            <a:endParaRPr lang="ru-RU" sz="2000" dirty="0">
              <a:solidFill>
                <a:schemeClr val="accent6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C83758E-DE67-6B47-B4EF-9FDED7526D76}"/>
              </a:ext>
            </a:extLst>
          </p:cNvPr>
          <p:cNvSpPr/>
          <p:nvPr/>
        </p:nvSpPr>
        <p:spPr>
          <a:xfrm>
            <a:off x="617126" y="4671173"/>
            <a:ext cx="4911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Написан и оптимизирован алгоритм поиска точки с наибольшем значением функции (именно в эту точку ставится почтамт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100A72-3800-8140-AD41-8A6AA57305A7}"/>
              </a:ext>
            </a:extLst>
          </p:cNvPr>
          <p:cNvSpPr txBox="1"/>
          <p:nvPr/>
        </p:nvSpPr>
        <p:spPr>
          <a:xfrm>
            <a:off x="6236745" y="4577785"/>
            <a:ext cx="5513879" cy="20716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Разработана графическая оболочка программы которая позволяет не только запускать алгоритм но и редактировать входные данные.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3BDEC-89D0-AA40-BEE9-6DD1267DAA72}"/>
              </a:ext>
            </a:extLst>
          </p:cNvPr>
          <p:cNvSpPr txBox="1"/>
          <p:nvPr/>
        </p:nvSpPr>
        <p:spPr>
          <a:xfrm>
            <a:off x="6236745" y="1221180"/>
            <a:ext cx="6694488" cy="7969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accent6"/>
                </a:solidFill>
              </a:rPr>
              <a:t>6. </a:t>
            </a:r>
            <a:r>
              <a:rPr lang="en-US" sz="2000" dirty="0">
                <a:solidFill>
                  <a:schemeClr val="accent6"/>
                </a:solidFill>
              </a:rPr>
              <a:t>GUI</a:t>
            </a:r>
            <a:endParaRPr lang="ru-RU" sz="2000" dirty="0">
              <a:solidFill>
                <a:schemeClr val="accent6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ADF29FE-2D63-4E48-A230-D4C0980C9531}"/>
              </a:ext>
            </a:extLst>
          </p:cNvPr>
          <p:cNvSpPr/>
          <p:nvPr/>
        </p:nvSpPr>
        <p:spPr>
          <a:xfrm>
            <a:off x="617126" y="5971339"/>
            <a:ext cx="23647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00" dirty="0"/>
              <a:t>Работал</a:t>
            </a:r>
            <a:r>
              <a:rPr lang="en-US" sz="1100" dirty="0"/>
              <a:t>: </a:t>
            </a:r>
            <a:r>
              <a:rPr lang="ru-RU" sz="1100" dirty="0" err="1"/>
              <a:t>Леманский</a:t>
            </a:r>
            <a:r>
              <a:rPr lang="ru-RU" sz="1100" dirty="0"/>
              <a:t> Константин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98DA48C-0DB1-6149-BB3B-832DC5CCD6D7}"/>
              </a:ext>
            </a:extLst>
          </p:cNvPr>
          <p:cNvSpPr/>
          <p:nvPr/>
        </p:nvSpPr>
        <p:spPr>
          <a:xfrm>
            <a:off x="6236745" y="5871502"/>
            <a:ext cx="23647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00" dirty="0"/>
              <a:t>Работал</a:t>
            </a:r>
            <a:r>
              <a:rPr lang="en-US" sz="1100" dirty="0"/>
              <a:t>: </a:t>
            </a:r>
            <a:r>
              <a:rPr lang="ru-RU" sz="1100" dirty="0" err="1"/>
              <a:t>Леманский</a:t>
            </a:r>
            <a:r>
              <a:rPr lang="ru-RU" sz="1100" dirty="0"/>
              <a:t> Константин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6BC3D7-5E39-794E-A36C-4B4D4F85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77" y="2050808"/>
            <a:ext cx="5513879" cy="24216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A3FE11-23C2-4B82-ADC1-7A56D9069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44" y="1955423"/>
            <a:ext cx="4028770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382375" y="304800"/>
            <a:ext cx="649288" cy="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12194-70B0-4A4B-9629-F84BE491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ECA992-A3F4-43F5-9894-C8C908A8F4D0}" type="slidenum">
              <a:rPr lang="en-US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</a:rPr>
              <a:pPr/>
              <a:t>7</a:t>
            </a:fld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2D626A79-BC55-4CE5-9961-6A4D0D89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4" y="582994"/>
            <a:ext cx="10991055" cy="6054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800" b="1" dirty="0">
                <a:ea typeface="Open Sans" panose="020B0606030504020204" pitchFamily="34" charset="0"/>
                <a:cs typeface="Open Sans" panose="020B0606030504020204" pitchFamily="34" charset="0"/>
              </a:rPr>
              <a:t>Ход работы:</a:t>
            </a:r>
            <a:endParaRPr lang="en-US" sz="2800" b="1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DEF558-E0CE-3B47-9086-B21E6B15BC8B}"/>
              </a:ext>
            </a:extLst>
          </p:cNvPr>
          <p:cNvSpPr txBox="1"/>
          <p:nvPr/>
        </p:nvSpPr>
        <p:spPr>
          <a:xfrm>
            <a:off x="563171" y="1244371"/>
            <a:ext cx="5291364" cy="7969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accent6"/>
                </a:solidFill>
              </a:rPr>
              <a:t>7. Ускорение программы </a:t>
            </a:r>
          </a:p>
          <a:p>
            <a:pPr>
              <a:spcAft>
                <a:spcPts val="600"/>
              </a:spcAft>
            </a:pPr>
            <a:endParaRPr lang="ru-RU" sz="2000" dirty="0">
              <a:solidFill>
                <a:schemeClr val="accent6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C83758E-DE67-6B47-B4EF-9FDED7526D76}"/>
              </a:ext>
            </a:extLst>
          </p:cNvPr>
          <p:cNvSpPr/>
          <p:nvPr/>
        </p:nvSpPr>
        <p:spPr>
          <a:xfrm>
            <a:off x="617125" y="4496594"/>
            <a:ext cx="61636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Python </a:t>
            </a:r>
            <a:r>
              <a:rPr lang="ru-RU" dirty="0"/>
              <a:t>долго работает из-за динамической типизации и вытекающей из нее постоянной проверки типов. Библиотека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ru-RU" dirty="0"/>
              <a:t>позволяет</a:t>
            </a:r>
            <a:r>
              <a:rPr lang="en-US" dirty="0"/>
              <a:t> </a:t>
            </a:r>
            <a:r>
              <a:rPr lang="ru-RU" dirty="0"/>
              <a:t>выполнять функции скомпилированном виде, что намного быстрее интерпретируемых 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100A72-3800-8140-AD41-8A6AA57305A7}"/>
              </a:ext>
            </a:extLst>
          </p:cNvPr>
          <p:cNvSpPr txBox="1"/>
          <p:nvPr/>
        </p:nvSpPr>
        <p:spPr>
          <a:xfrm>
            <a:off x="7281774" y="4616477"/>
            <a:ext cx="4557419" cy="20716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Тестирование программы на допущенные просчеты баги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3BDEC-89D0-AA40-BEE9-6DD1267DAA72}"/>
              </a:ext>
            </a:extLst>
          </p:cNvPr>
          <p:cNvSpPr txBox="1"/>
          <p:nvPr/>
        </p:nvSpPr>
        <p:spPr>
          <a:xfrm>
            <a:off x="7394790" y="1242928"/>
            <a:ext cx="6694488" cy="7969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accent6"/>
                </a:solidFill>
              </a:rPr>
              <a:t>8. Тестирование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ADF29FE-2D63-4E48-A230-D4C0980C9531}"/>
              </a:ext>
            </a:extLst>
          </p:cNvPr>
          <p:cNvSpPr/>
          <p:nvPr/>
        </p:nvSpPr>
        <p:spPr>
          <a:xfrm>
            <a:off x="617125" y="6132497"/>
            <a:ext cx="23647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00" dirty="0"/>
              <a:t>Работал</a:t>
            </a:r>
            <a:r>
              <a:rPr lang="en-US" sz="1100" dirty="0"/>
              <a:t>: </a:t>
            </a:r>
            <a:r>
              <a:rPr lang="ru-RU" sz="1100" dirty="0" err="1"/>
              <a:t>Леманский</a:t>
            </a:r>
            <a:r>
              <a:rPr lang="ru-RU" sz="1100" dirty="0"/>
              <a:t> Константин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98DA48C-0DB1-6149-BB3B-832DC5CCD6D7}"/>
              </a:ext>
            </a:extLst>
          </p:cNvPr>
          <p:cNvSpPr/>
          <p:nvPr/>
        </p:nvSpPr>
        <p:spPr>
          <a:xfrm>
            <a:off x="7281774" y="5887592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00" dirty="0"/>
              <a:t>Работал</a:t>
            </a:r>
            <a:r>
              <a:rPr lang="en-US" sz="1100" dirty="0"/>
              <a:t>: </a:t>
            </a:r>
            <a:r>
              <a:rPr lang="ru-RU" sz="1100" dirty="0"/>
              <a:t>Кузьмин Андрей</a:t>
            </a:r>
          </a:p>
        </p:txBody>
      </p:sp>
      <p:pic>
        <p:nvPicPr>
          <p:cNvPr id="16" name="Picture 2" descr="Numba: Сделайте свой код python в 100 раз быстрее - pythobyte.com">
            <a:extLst>
              <a:ext uri="{FF2B5EF4-FFF2-40B4-BE49-F238E27FC236}">
                <a16:creationId xmlns:a16="http://schemas.microsoft.com/office/drawing/2014/main" id="{F38C0AF5-6E2D-364A-BE7A-413302CF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5" y="1720458"/>
            <a:ext cx="4691144" cy="261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0 платформ для заработка на тестировании / Хабр">
            <a:extLst>
              <a:ext uri="{FF2B5EF4-FFF2-40B4-BE49-F238E27FC236}">
                <a16:creationId xmlns:a16="http://schemas.microsoft.com/office/drawing/2014/main" id="{47610B76-0CEF-41DB-8992-B721C15D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54" y="1720458"/>
            <a:ext cx="4621490" cy="28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73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3">
            <a:extLst>
              <a:ext uri="{FF2B5EF4-FFF2-40B4-BE49-F238E27FC236}">
                <a16:creationId xmlns:a16="http://schemas.microsoft.com/office/drawing/2014/main" id="{2D626A79-BC55-4CE5-9961-6A4D0D8924ED}"/>
              </a:ext>
            </a:extLst>
          </p:cNvPr>
          <p:cNvSpPr txBox="1">
            <a:spLocks/>
          </p:cNvSpPr>
          <p:nvPr/>
        </p:nvSpPr>
        <p:spPr>
          <a:xfrm>
            <a:off x="573985" y="305269"/>
            <a:ext cx="10515600" cy="605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Прототип, продуктовый результат:</a:t>
            </a:r>
            <a:endParaRPr lang="en-US" dirty="0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2D46453-7D7E-4383-891D-B5D41522F842}"/>
              </a:ext>
            </a:extLst>
          </p:cNvPr>
          <p:cNvSpPr/>
          <p:nvPr/>
        </p:nvSpPr>
        <p:spPr>
          <a:xfrm>
            <a:off x="573985" y="1286086"/>
            <a:ext cx="1900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GUI</a:t>
            </a:r>
            <a:r>
              <a:rPr lang="ru-RU" sz="2400" dirty="0"/>
              <a:t>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800BA7-E2BF-4E7D-81BA-5FD92E0AF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2" y="1887750"/>
            <a:ext cx="4837736" cy="2491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46CC13-CD2B-4AF6-AE56-BD695415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63" y="1887750"/>
            <a:ext cx="3823252" cy="3617258"/>
          </a:xfrm>
          <a:prstGeom prst="rect">
            <a:avLst/>
          </a:prstGeom>
        </p:spPr>
      </p:pic>
      <p:sp>
        <p:nvSpPr>
          <p:cNvPr id="14" name="Rectangle 36">
            <a:extLst>
              <a:ext uri="{FF2B5EF4-FFF2-40B4-BE49-F238E27FC236}">
                <a16:creationId xmlns:a16="http://schemas.microsoft.com/office/drawing/2014/main" id="{7D78DF72-C965-4A77-89B9-0D581C88AF3D}"/>
              </a:ext>
            </a:extLst>
          </p:cNvPr>
          <p:cNvSpPr/>
          <p:nvPr/>
        </p:nvSpPr>
        <p:spPr>
          <a:xfrm>
            <a:off x="7422078" y="1189376"/>
            <a:ext cx="417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Информационная карта: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386893-FAE6-E04A-A570-59AFA63C8D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" t="-2377" r="-322" b="2377"/>
          <a:stretch/>
        </p:blipFill>
        <p:spPr>
          <a:xfrm>
            <a:off x="3697913" y="4519724"/>
            <a:ext cx="1891375" cy="20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5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theme/theme1.xml><?xml version="1.0" encoding="utf-8"?>
<a:theme xmlns:a="http://schemas.openxmlformats.org/drawingml/2006/main" name="Тема Office">
  <a:themeElements>
    <a:clrScheme name="Другая 8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000CC"/>
      </a:accent1>
      <a:accent2>
        <a:srgbClr val="0066CC"/>
      </a:accent2>
      <a:accent3>
        <a:srgbClr val="3366CC"/>
      </a:accent3>
      <a:accent4>
        <a:srgbClr val="336699"/>
      </a:accent4>
      <a:accent5>
        <a:srgbClr val="006699"/>
      </a:accent5>
      <a:accent6>
        <a:srgbClr val="3366CC"/>
      </a:accent6>
      <a:hlink>
        <a:srgbClr val="F49100"/>
      </a:hlink>
      <a:folHlink>
        <a:srgbClr val="85DFD0"/>
      </a:folHlink>
    </a:clrScheme>
    <a:fontScheme name="Другая 5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Другая 8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000CC"/>
    </a:accent1>
    <a:accent2>
      <a:srgbClr val="0066CC"/>
    </a:accent2>
    <a:accent3>
      <a:srgbClr val="3366CC"/>
    </a:accent3>
    <a:accent4>
      <a:srgbClr val="336699"/>
    </a:accent4>
    <a:accent5>
      <a:srgbClr val="006699"/>
    </a:accent5>
    <a:accent6>
      <a:srgbClr val="3366CC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10833</TotalTime>
  <Words>658</Words>
  <Application>Microsoft Office PowerPoint</Application>
  <PresentationFormat>Широкоэкранный</PresentationFormat>
  <Paragraphs>100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IBM Plex Sans</vt:lpstr>
      <vt:lpstr>Raleway Medium</vt:lpstr>
      <vt:lpstr>Тема Office</vt:lpstr>
      <vt:lpstr>Презентация PowerPoint</vt:lpstr>
      <vt:lpstr>Презентация PowerPoint</vt:lpstr>
      <vt:lpstr>Презентация PowerPoint</vt:lpstr>
      <vt:lpstr>Ход работы:</vt:lpstr>
      <vt:lpstr>Ход работы:</vt:lpstr>
      <vt:lpstr>Ход работы:</vt:lpstr>
      <vt:lpstr>Ход работы: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Safonov</dc:creator>
  <cp:lastModifiedBy>rjcnz ktvfrcbq</cp:lastModifiedBy>
  <cp:revision>118</cp:revision>
  <dcterms:created xsi:type="dcterms:W3CDTF">2021-05-12T09:11:36Z</dcterms:created>
  <dcterms:modified xsi:type="dcterms:W3CDTF">2022-04-05T17:54:09Z</dcterms:modified>
</cp:coreProperties>
</file>